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47" r:id="rId2"/>
    <p:sldId id="257" r:id="rId3"/>
    <p:sldId id="278" r:id="rId4"/>
    <p:sldId id="377" r:id="rId5"/>
    <p:sldId id="378" r:id="rId6"/>
    <p:sldId id="379" r:id="rId7"/>
    <p:sldId id="342" r:id="rId8"/>
    <p:sldId id="341" r:id="rId9"/>
    <p:sldId id="349" r:id="rId10"/>
    <p:sldId id="350" r:id="rId11"/>
    <p:sldId id="351" r:id="rId12"/>
    <p:sldId id="352" r:id="rId13"/>
    <p:sldId id="353" r:id="rId14"/>
    <p:sldId id="358" r:id="rId15"/>
    <p:sldId id="263" r:id="rId16"/>
    <p:sldId id="267" r:id="rId17"/>
    <p:sldId id="344" r:id="rId18"/>
    <p:sldId id="359" r:id="rId19"/>
    <p:sldId id="380" r:id="rId20"/>
    <p:sldId id="343" r:id="rId21"/>
    <p:sldId id="268" r:id="rId22"/>
    <p:sldId id="346" r:id="rId23"/>
    <p:sldId id="381" r:id="rId24"/>
    <p:sldId id="345" r:id="rId25"/>
    <p:sldId id="306" r:id="rId26"/>
    <p:sldId id="293" r:id="rId27"/>
    <p:sldId id="270" r:id="rId28"/>
    <p:sldId id="366" r:id="rId29"/>
    <p:sldId id="382" r:id="rId30"/>
    <p:sldId id="383" r:id="rId31"/>
    <p:sldId id="376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2" autoAdjust="0"/>
    <p:restoredTop sz="94464" autoAdjust="0"/>
  </p:normalViewPr>
  <p:slideViewPr>
    <p:cSldViewPr>
      <p:cViewPr>
        <p:scale>
          <a:sx n="100" d="100"/>
          <a:sy n="100" d="100"/>
        </p:scale>
        <p:origin x="-258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9787E85-3004-4F42-8F48-D23AF3972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DDA74A-1344-4186-A13D-74E0C61E081E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8E8B6-D643-47EE-920A-5EEC75A58509}" type="slidenum">
              <a:rPr lang="en-US"/>
              <a:pPr/>
              <a:t>10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2F20D9-5C27-48FD-B60E-41F5C1FB4861}" type="slidenum">
              <a:rPr lang="en-US"/>
              <a:pPr/>
              <a:t>15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5952A5-1E6E-49F4-9E4C-9B86EF42854D}" type="slidenum">
              <a:rPr lang="en-US"/>
              <a:pPr/>
              <a:t>16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CFBBA4-8BA3-4F7E-9079-B74D714370D1}" type="slidenum">
              <a:rPr lang="en-US"/>
              <a:pPr/>
              <a:t>17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937C4F-D5A8-44D0-A7BA-525906062483}" type="slidenum">
              <a:rPr lang="en-US"/>
              <a:pPr/>
              <a:t>18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8B7B7D-C556-4635-96DD-3D3C57B43AF1}" type="slidenum">
              <a:rPr lang="en-US"/>
              <a:pPr/>
              <a:t>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5952A5-1E6E-49F4-9E4C-9B86EF42854D}" type="slidenum">
              <a:rPr lang="en-US"/>
              <a:pPr/>
              <a:t>20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FA4057-74CD-4177-9EFF-3C8C5BD2E451}" type="slidenum">
              <a:rPr lang="en-US"/>
              <a:pPr/>
              <a:t>21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E5F40-D574-4427-AE04-522EB5E2AEF2}" type="slidenum">
              <a:rPr lang="en-US"/>
              <a:pPr/>
              <a:t>24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56CE0B-00DF-4020-BBFD-E08A7A2EFA7E}" type="slidenum">
              <a:rPr lang="en-US"/>
              <a:pPr/>
              <a:t>25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8B1815-5D4D-42AE-BB68-CAA290E821DF}" type="slidenum">
              <a:rPr lang="en-US"/>
              <a:pPr/>
              <a:t>26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F26AB9-A178-42EB-B065-4B24A901579B}" type="slidenum">
              <a:rPr lang="en-US"/>
              <a:pPr/>
              <a:t>27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99101-61B0-453D-B836-8F290E74D0A3}" type="slidenum">
              <a:rPr lang="en-US"/>
              <a:pPr/>
              <a:t>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36CCD-5927-4F38-A74D-AC76E34BB43E}" type="slidenum">
              <a:rPr lang="en-US"/>
              <a:pPr/>
              <a:t>4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AF08C8-0CDB-4FA3-8786-4AC17FB48E14}" type="slidenum">
              <a:rPr lang="en-US"/>
              <a:pPr/>
              <a:t>5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2FCE0-A870-4E6B-968E-7F900974FC97}" type="slidenum">
              <a:rPr lang="en-US"/>
              <a:pPr/>
              <a:t>6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8E8B6-D643-47EE-920A-5EEC75A58509}" type="slidenum">
              <a:rPr lang="en-US"/>
              <a:pPr/>
              <a:t>7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8E8B6-D643-47EE-920A-5EEC75A58509}" type="slidenum">
              <a:rPr lang="en-US"/>
              <a:pPr/>
              <a:t>8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8E8B6-D643-47EE-920A-5EEC75A58509}" type="slidenum">
              <a:rPr lang="en-US"/>
              <a:pPr/>
              <a:t>9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C45DF-7C0A-466A-8EC7-99988AF5C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71F14-2C1D-492B-A47D-8658853182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C72C94-1D10-47CF-94FC-81A44EE6E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50348-5E1C-4DF5-AB34-1F9165CFF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2A684-2C6C-461C-96C3-50B54EF8D9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91B82-2EC0-4669-8408-2C1D2FD413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BE161-34CD-438B-A387-EF4D8283E6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7D2AB-8699-4519-87B9-5B9769C2A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BF6BB4-238E-4BE9-ACB4-7F95FE9BA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8A334-BCF6-48F6-99C7-DFEFA6F86E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37AA2-4989-426C-9635-B69225E01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A8279-63B1-4609-8EA2-C7E524FE0C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4CC8FE1F-BB0F-4081-97D1-3455D4D050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View Snapshot 1"/>
          <p:cNvPicPr>
            <a:picLocks noChangeArrowheads="1"/>
          </p:cNvPicPr>
          <p:nvPr/>
        </p:nvPicPr>
        <p:blipFill>
          <a:blip r:embed="rId3" cstate="print"/>
          <a:srcRect t="2501" b="22473"/>
          <a:stretch>
            <a:fillRect/>
          </a:stretch>
        </p:blipFill>
        <p:spPr bwMode="auto">
          <a:xfrm>
            <a:off x="-9525" y="0"/>
            <a:ext cx="91598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solidFill>
            <a:schemeClr val="bg1">
              <a:alpha val="79999"/>
            </a:schemeClr>
          </a:solidFill>
        </p:spPr>
        <p:txBody>
          <a:bodyPr/>
          <a:lstStyle/>
          <a:p>
            <a:pPr eaLnBrk="1" hangingPunct="1"/>
            <a:r>
              <a:rPr lang="en-US" dirty="0" smtClean="0"/>
              <a:t>Designing a Microscopy Experiment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00450"/>
            <a:ext cx="6400800" cy="1143000"/>
          </a:xfrm>
          <a:solidFill>
            <a:schemeClr val="bg1">
              <a:alpha val="79999"/>
            </a:schemeClr>
          </a:solidFill>
        </p:spPr>
        <p:txBody>
          <a:bodyPr/>
          <a:lstStyle/>
          <a:p>
            <a:pPr eaLnBrk="1" hangingPunct="1"/>
            <a:r>
              <a:rPr lang="en-US" dirty="0" smtClean="0"/>
              <a:t>Kurt Thorn, PhD</a:t>
            </a:r>
          </a:p>
          <a:p>
            <a:pPr eaLnBrk="1" hangingPunct="1"/>
            <a:r>
              <a:rPr lang="en-US" dirty="0" smtClean="0"/>
              <a:t>Director, NIC@UCSF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648200" y="6553200"/>
            <a:ext cx="4572000" cy="366713"/>
          </a:xfrm>
          <a:prstGeom prst="rect">
            <a:avLst/>
          </a:prstGeom>
          <a:solidFill>
            <a:schemeClr val="bg1">
              <a:alpha val="79999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Image from Susanne </a:t>
            </a:r>
            <a:r>
              <a:rPr lang="en-US" dirty="0" err="1"/>
              <a:t>Rafelski</a:t>
            </a:r>
            <a:r>
              <a:rPr lang="en-US"/>
              <a:t>, Marshall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49085"/>
          </a:xfrm>
        </p:spPr>
        <p:txBody>
          <a:bodyPr/>
          <a:lstStyle/>
          <a:p>
            <a:r>
              <a:rPr lang="en-US" dirty="0" smtClean="0"/>
              <a:t>Light-gathering power</a:t>
            </a:r>
            <a:endParaRPr lang="en-US" dirty="0"/>
          </a:p>
        </p:txBody>
      </p:sp>
      <p:graphicFrame>
        <p:nvGraphicFramePr>
          <p:cNvPr id="10" name="Group 121"/>
          <p:cNvGraphicFramePr>
            <a:graphicFrameLocks noGrp="1"/>
          </p:cNvGraphicFramePr>
          <p:nvPr>
            <p:ph idx="1"/>
          </p:nvPr>
        </p:nvGraphicFramePr>
        <p:xfrm>
          <a:off x="1905000" y="3934178"/>
          <a:ext cx="5283200" cy="2619022"/>
        </p:xfrm>
        <a:graphic>
          <a:graphicData uri="http://schemas.openxmlformats.org/drawingml/2006/table">
            <a:tbl>
              <a:tblPr/>
              <a:tblGrid>
                <a:gridCol w="2641600"/>
                <a:gridCol w="2641600"/>
              </a:tblGrid>
              <a:tr h="79022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Brightness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0.09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0.75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0.56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0.95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1.4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1.96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38200" y="1143000"/>
            <a:ext cx="731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n-lt"/>
              </a:rPr>
              <a:t>Light-gathering power goes as the square of NA</a:t>
            </a:r>
          </a:p>
          <a:p>
            <a:endParaRPr lang="en-US" sz="2400" dirty="0" smtClean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All things being equal, a higher NA lens will give a brighter image</a:t>
            </a:r>
          </a:p>
          <a:p>
            <a:endParaRPr lang="en-US" sz="2400" dirty="0" smtClean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Increasing magnification generally decreases brightness as light is spread out over more pixels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an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What resolution do you need?</a:t>
            </a:r>
          </a:p>
          <a:p>
            <a:pPr lvl="1"/>
            <a:r>
              <a:rPr lang="en-US" dirty="0" smtClean="0"/>
              <a:t>How bright is your sample?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 high resolution, you’ll need high NA.</a:t>
            </a:r>
          </a:p>
          <a:p>
            <a:r>
              <a:rPr lang="en-US" dirty="0" smtClean="0"/>
              <a:t>For dim samples, you’ll want high NA, regardless of resolution, to maximize light-gathering.</a:t>
            </a:r>
          </a:p>
          <a:p>
            <a:pPr lvl="1"/>
            <a:r>
              <a:rPr lang="en-US" dirty="0" smtClean="0"/>
              <a:t>Dim, low-resolution samples (e.g. protein abundance in nucleus): bin camera to trade off resolution for brightness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an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What resolution do you need?</a:t>
            </a:r>
          </a:p>
          <a:p>
            <a:pPr lvl="1"/>
            <a:r>
              <a:rPr lang="en-US" dirty="0" smtClean="0"/>
              <a:t>How bright is your sample?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When to use low NA?</a:t>
            </a:r>
          </a:p>
          <a:p>
            <a:pPr lvl="1"/>
            <a:r>
              <a:rPr lang="en-US" dirty="0" smtClean="0"/>
              <a:t>Bright samples at low resolution / low magnification</a:t>
            </a:r>
          </a:p>
          <a:p>
            <a:pPr lvl="1"/>
            <a:r>
              <a:rPr lang="en-US" dirty="0" smtClean="0"/>
              <a:t>If you need long working distance</a:t>
            </a:r>
          </a:p>
          <a:p>
            <a:pPr lvl="1"/>
            <a:r>
              <a:rPr lang="en-US" dirty="0" smtClean="0"/>
              <a:t>If spherical aberration is a concern</a:t>
            </a:r>
          </a:p>
          <a:p>
            <a:pPr lvl="1"/>
            <a:r>
              <a:rPr lang="en-US" dirty="0" smtClean="0"/>
              <a:t>If you want large depth of field to get whole structures in focus at once (avoid Z-stacks)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NA, Z-resolution, and Z-stacks</a:t>
            </a:r>
            <a:endParaRPr lang="en-US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 rot="-2714726">
            <a:off x="1164868" y="3143941"/>
            <a:ext cx="1036650" cy="708193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nucleus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300" y="1219200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Idea – want to record total nuclear fluorescence</a:t>
            </a:r>
            <a:endParaRPr lang="en-US" sz="2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285989" y="3362325"/>
            <a:ext cx="685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85989" y="3581400"/>
            <a:ext cx="685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2782083" y="3475831"/>
            <a:ext cx="228600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7989" y="32766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NA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874641" y="2962275"/>
            <a:ext cx="685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74641" y="4029075"/>
            <a:ext cx="685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5950842" y="3495676"/>
            <a:ext cx="1066801" cy="1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84041" y="326707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9000" y="2433935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Depth of field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3000" y="5029200"/>
            <a:ext cx="289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multiple Z-sections to  capture entire nucleus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53000" y="5029200"/>
            <a:ext cx="289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need a single image to  capture entire nucleus</a:t>
            </a:r>
            <a:endParaRPr lang="en-US" dirty="0"/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 rot="-2714726">
            <a:off x="6651267" y="3143941"/>
            <a:ext cx="1036650" cy="708193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nucleus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Confocal</a:t>
            </a:r>
            <a:r>
              <a:rPr lang="en-US" dirty="0" smtClean="0"/>
              <a:t> Microscopy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Confocal</a:t>
            </a:r>
            <a:r>
              <a:rPr lang="en-US" dirty="0" smtClean="0"/>
              <a:t> microscopy has the same resolution as </a:t>
            </a:r>
            <a:r>
              <a:rPr lang="en-US" dirty="0" err="1" smtClean="0"/>
              <a:t>widefield</a:t>
            </a:r>
            <a:r>
              <a:rPr lang="en-US" dirty="0" smtClean="0"/>
              <a:t>, but eliminates out-of-focus light.</a:t>
            </a:r>
          </a:p>
          <a:p>
            <a:endParaRPr lang="en-US" dirty="0" smtClean="0"/>
          </a:p>
          <a:p>
            <a:r>
              <a:rPr lang="en-US" dirty="0" smtClean="0"/>
              <a:t>This improves contrast for thick, heavily stained specimens.</a:t>
            </a:r>
          </a:p>
          <a:p>
            <a:endParaRPr lang="en-US" dirty="0" smtClean="0"/>
          </a:p>
          <a:p>
            <a:r>
              <a:rPr lang="en-US" dirty="0" smtClean="0"/>
              <a:t>However, it usually comes at a cost in sensitivity.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reeform 2"/>
          <p:cNvSpPr>
            <a:spLocks/>
          </p:cNvSpPr>
          <p:nvPr/>
        </p:nvSpPr>
        <p:spPr bwMode="auto">
          <a:xfrm>
            <a:off x="3321050" y="4114800"/>
            <a:ext cx="2133600" cy="304800"/>
          </a:xfrm>
          <a:custGeom>
            <a:avLst/>
            <a:gdLst>
              <a:gd name="T0" fmla="*/ 0 w 432"/>
              <a:gd name="T1" fmla="*/ 102 h 104"/>
              <a:gd name="T2" fmla="*/ 432 w 432"/>
              <a:gd name="T3" fmla="*/ 103 h 104"/>
              <a:gd name="T4" fmla="*/ 0 w 432"/>
              <a:gd name="T5" fmla="*/ 103 h 104"/>
              <a:gd name="T6" fmla="*/ 0 60000 65536"/>
              <a:gd name="T7" fmla="*/ 0 60000 65536"/>
              <a:gd name="T8" fmla="*/ 0 60000 65536"/>
              <a:gd name="T9" fmla="*/ 0 w 432"/>
              <a:gd name="T10" fmla="*/ 0 h 104"/>
              <a:gd name="T11" fmla="*/ 432 w 432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Oval 3"/>
          <p:cNvSpPr>
            <a:spLocks noChangeArrowheads="1"/>
          </p:cNvSpPr>
          <p:nvPr/>
        </p:nvSpPr>
        <p:spPr bwMode="auto">
          <a:xfrm>
            <a:off x="4083050" y="5029200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954088" y="395288"/>
            <a:ext cx="6819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800">
                <a:solidFill>
                  <a:schemeClr val="tx2"/>
                </a:solidFill>
              </a:rPr>
              <a:t>Fluorescence Illumination of a single point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2095500" y="5029200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Sample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1600200" y="4251325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Objective lens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4083050" y="3810000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3778250" y="4114800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4692650" y="3200400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4387850" y="3505200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4997450" y="2895600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4387850" y="4343400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40830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37782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flipH="1">
            <a:off x="43878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H="1">
            <a:off x="43878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5508625" y="2486025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2546" name="Group 18"/>
          <p:cNvGrpSpPr>
            <a:grpSpLocks/>
          </p:cNvGrpSpPr>
          <p:nvPr/>
        </p:nvGrpSpPr>
        <p:grpSpPr bwMode="auto">
          <a:xfrm>
            <a:off x="3549650" y="2133600"/>
            <a:ext cx="1752600" cy="762000"/>
            <a:chOff x="2736" y="2640"/>
            <a:chExt cx="1344" cy="384"/>
          </a:xfrm>
        </p:grpSpPr>
        <p:sp>
          <p:nvSpPr>
            <p:cNvPr id="22571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2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77" name="Line 21"/>
          <p:cNvSpPr>
            <a:spLocks noChangeShapeType="1"/>
          </p:cNvSpPr>
          <p:nvPr/>
        </p:nvSpPr>
        <p:spPr bwMode="auto">
          <a:xfrm flipH="1" flipV="1">
            <a:off x="39306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Line 22"/>
          <p:cNvSpPr>
            <a:spLocks noChangeShapeType="1"/>
          </p:cNvSpPr>
          <p:nvPr/>
        </p:nvSpPr>
        <p:spPr bwMode="auto">
          <a:xfrm flipV="1">
            <a:off x="43878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Line 23"/>
          <p:cNvSpPr>
            <a:spLocks noChangeShapeType="1"/>
          </p:cNvSpPr>
          <p:nvPr/>
        </p:nvSpPr>
        <p:spPr bwMode="auto">
          <a:xfrm flipV="1">
            <a:off x="39306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Line 24"/>
          <p:cNvSpPr>
            <a:spLocks noChangeShapeType="1"/>
          </p:cNvSpPr>
          <p:nvPr/>
        </p:nvSpPr>
        <p:spPr bwMode="auto">
          <a:xfrm flipV="1">
            <a:off x="48450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Line 25"/>
          <p:cNvSpPr>
            <a:spLocks noChangeShapeType="1"/>
          </p:cNvSpPr>
          <p:nvPr/>
        </p:nvSpPr>
        <p:spPr bwMode="auto">
          <a:xfrm flipV="1">
            <a:off x="39306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 flipH="1" flipV="1">
            <a:off x="43878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 flipH="1" flipV="1">
            <a:off x="41592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 flipV="1">
            <a:off x="43878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 flipH="1">
            <a:off x="37782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>
            <a:off x="37782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Line 31"/>
          <p:cNvSpPr>
            <a:spLocks noChangeShapeType="1"/>
          </p:cNvSpPr>
          <p:nvPr/>
        </p:nvSpPr>
        <p:spPr bwMode="auto">
          <a:xfrm>
            <a:off x="43878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Line 32"/>
          <p:cNvSpPr>
            <a:spLocks noChangeShapeType="1"/>
          </p:cNvSpPr>
          <p:nvPr/>
        </p:nvSpPr>
        <p:spPr bwMode="auto">
          <a:xfrm flipH="1">
            <a:off x="46164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9" name="Line 33"/>
          <p:cNvSpPr>
            <a:spLocks noChangeShapeType="1"/>
          </p:cNvSpPr>
          <p:nvPr/>
        </p:nvSpPr>
        <p:spPr bwMode="auto">
          <a:xfrm>
            <a:off x="3929063" y="53340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34"/>
          <p:cNvSpPr>
            <a:spLocks noChangeShapeType="1"/>
          </p:cNvSpPr>
          <p:nvPr/>
        </p:nvSpPr>
        <p:spPr bwMode="auto">
          <a:xfrm>
            <a:off x="3930650" y="14478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1" name="Text Box 35"/>
          <p:cNvSpPr txBox="1">
            <a:spLocks noChangeArrowheads="1"/>
          </p:cNvSpPr>
          <p:nvPr/>
        </p:nvSpPr>
        <p:spPr bwMode="auto">
          <a:xfrm>
            <a:off x="2025650" y="2286000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Tube lens</a:t>
            </a:r>
          </a:p>
        </p:txBody>
      </p:sp>
      <p:sp>
        <p:nvSpPr>
          <p:cNvPr id="19492" name="Text Box 36"/>
          <p:cNvSpPr txBox="1">
            <a:spLocks noChangeArrowheads="1"/>
          </p:cNvSpPr>
          <p:nvPr/>
        </p:nvSpPr>
        <p:spPr bwMode="auto">
          <a:xfrm>
            <a:off x="2133600" y="3276600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19493" name="Text Box 37"/>
          <p:cNvSpPr txBox="1">
            <a:spLocks noChangeArrowheads="1"/>
          </p:cNvSpPr>
          <p:nvPr/>
        </p:nvSpPr>
        <p:spPr bwMode="auto">
          <a:xfrm>
            <a:off x="1600200" y="5791200"/>
            <a:ext cx="580707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/>
              <a:t>Problem – fluorescence is emitted along entire illuminated cone, not just at focus</a:t>
            </a:r>
          </a:p>
        </p:txBody>
      </p:sp>
      <p:sp>
        <p:nvSpPr>
          <p:cNvPr id="22564" name="Text Box 38"/>
          <p:cNvSpPr txBox="1">
            <a:spLocks noChangeArrowheads="1"/>
          </p:cNvSpPr>
          <p:nvPr/>
        </p:nvSpPr>
        <p:spPr bwMode="auto">
          <a:xfrm>
            <a:off x="2057400" y="1295400"/>
            <a:ext cx="9064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Camera</a:t>
            </a:r>
          </a:p>
        </p:txBody>
      </p:sp>
      <p:sp>
        <p:nvSpPr>
          <p:cNvPr id="22565" name="Line 39"/>
          <p:cNvSpPr>
            <a:spLocks noChangeShapeType="1"/>
          </p:cNvSpPr>
          <p:nvPr/>
        </p:nvSpPr>
        <p:spPr bwMode="auto">
          <a:xfrm rot="18900000" flipV="1">
            <a:off x="3378200" y="3516313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Line 40"/>
          <p:cNvSpPr>
            <a:spLocks noChangeShapeType="1"/>
          </p:cNvSpPr>
          <p:nvPr/>
        </p:nvSpPr>
        <p:spPr bwMode="auto">
          <a:xfrm>
            <a:off x="3765550" y="4114800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7" name="Line 41"/>
          <p:cNvSpPr>
            <a:spLocks noChangeShapeType="1"/>
          </p:cNvSpPr>
          <p:nvPr/>
        </p:nvSpPr>
        <p:spPr bwMode="auto">
          <a:xfrm>
            <a:off x="4070350" y="3810000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Line 42"/>
          <p:cNvSpPr>
            <a:spLocks noChangeShapeType="1"/>
          </p:cNvSpPr>
          <p:nvPr/>
        </p:nvSpPr>
        <p:spPr bwMode="auto">
          <a:xfrm>
            <a:off x="4375150" y="3505200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9" name="Line 43"/>
          <p:cNvSpPr>
            <a:spLocks noChangeShapeType="1"/>
          </p:cNvSpPr>
          <p:nvPr/>
        </p:nvSpPr>
        <p:spPr bwMode="auto">
          <a:xfrm>
            <a:off x="4679950" y="3200400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Line 44"/>
          <p:cNvSpPr>
            <a:spLocks noChangeShapeType="1"/>
          </p:cNvSpPr>
          <p:nvPr/>
        </p:nvSpPr>
        <p:spPr bwMode="auto">
          <a:xfrm>
            <a:off x="4984750" y="2895600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7" grpId="0" animBg="1"/>
      <p:bldP spid="19478" grpId="0" animBg="1"/>
      <p:bldP spid="19479" grpId="0" animBg="1"/>
      <p:bldP spid="19480" grpId="0" animBg="1"/>
      <p:bldP spid="19481" grpId="0" animBg="1"/>
      <p:bldP spid="19482" grpId="0" animBg="1"/>
      <p:bldP spid="19483" grpId="0" animBg="1"/>
      <p:bldP spid="19484" grpId="0" animBg="1"/>
      <p:bldP spid="19485" grpId="0" animBg="1"/>
      <p:bldP spid="19486" grpId="0" animBg="1"/>
      <p:bldP spid="19487" grpId="0" animBg="1"/>
      <p:bldP spid="19488" grpId="0" animBg="1"/>
      <p:bldP spid="19492" grpId="0"/>
      <p:bldP spid="1949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reeform 2"/>
          <p:cNvSpPr>
            <a:spLocks/>
          </p:cNvSpPr>
          <p:nvPr/>
        </p:nvSpPr>
        <p:spPr bwMode="auto">
          <a:xfrm>
            <a:off x="2085975" y="4941888"/>
            <a:ext cx="2133600" cy="304800"/>
          </a:xfrm>
          <a:custGeom>
            <a:avLst/>
            <a:gdLst>
              <a:gd name="T0" fmla="*/ 0 w 432"/>
              <a:gd name="T1" fmla="*/ 102 h 104"/>
              <a:gd name="T2" fmla="*/ 432 w 432"/>
              <a:gd name="T3" fmla="*/ 103 h 104"/>
              <a:gd name="T4" fmla="*/ 0 w 432"/>
              <a:gd name="T5" fmla="*/ 103 h 104"/>
              <a:gd name="T6" fmla="*/ 0 60000 65536"/>
              <a:gd name="T7" fmla="*/ 0 60000 65536"/>
              <a:gd name="T8" fmla="*/ 0 60000 65536"/>
              <a:gd name="T9" fmla="*/ 0 w 432"/>
              <a:gd name="T10" fmla="*/ 0 h 104"/>
              <a:gd name="T11" fmla="*/ 432 w 432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Oval 3"/>
          <p:cNvSpPr>
            <a:spLocks noChangeArrowheads="1"/>
          </p:cNvSpPr>
          <p:nvPr/>
        </p:nvSpPr>
        <p:spPr bwMode="auto">
          <a:xfrm>
            <a:off x="2847975" y="585628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300288" y="395288"/>
            <a:ext cx="4144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800" dirty="0">
                <a:solidFill>
                  <a:schemeClr val="tx2"/>
                </a:solidFill>
              </a:rPr>
              <a:t>The </a:t>
            </a:r>
            <a:r>
              <a:rPr lang="en-US" altLang="en-US" sz="2800" dirty="0" err="1">
                <a:solidFill>
                  <a:schemeClr val="tx2"/>
                </a:solidFill>
              </a:rPr>
              <a:t>confocal</a:t>
            </a:r>
            <a:r>
              <a:rPr lang="en-US" altLang="en-US" sz="2800" dirty="0">
                <a:solidFill>
                  <a:schemeClr val="tx2"/>
                </a:solidFill>
              </a:rPr>
              <a:t> microscope</a:t>
            </a:r>
            <a:endParaRPr lang="en-US" altLang="en-US" sz="2800" u="sng" dirty="0">
              <a:solidFill>
                <a:schemeClr val="tx2"/>
              </a:solidFill>
            </a:endParaRP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860425" y="5856288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Sample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365125" y="5078413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Objective lens</a:t>
            </a: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2847975" y="4637088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2543175" y="4941888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3457575" y="4027488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152775" y="4332288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62375" y="372268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3152775" y="517048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28479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25431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 flipH="1">
            <a:off x="31527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 flipH="1">
            <a:off x="31527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4273550" y="3313113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3570" name="Group 18"/>
          <p:cNvGrpSpPr>
            <a:grpSpLocks/>
          </p:cNvGrpSpPr>
          <p:nvPr/>
        </p:nvGrpSpPr>
        <p:grpSpPr bwMode="auto">
          <a:xfrm>
            <a:off x="2314575" y="2960688"/>
            <a:ext cx="1752600" cy="762000"/>
            <a:chOff x="2736" y="2640"/>
            <a:chExt cx="1344" cy="384"/>
          </a:xfrm>
        </p:grpSpPr>
        <p:sp>
          <p:nvSpPr>
            <p:cNvPr id="23602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69" name="Line 21"/>
          <p:cNvSpPr>
            <a:spLocks noChangeShapeType="1"/>
          </p:cNvSpPr>
          <p:nvPr/>
        </p:nvSpPr>
        <p:spPr bwMode="auto">
          <a:xfrm flipH="1" flipV="1">
            <a:off x="26955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 flipV="1">
            <a:off x="31527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1" name="Line 23"/>
          <p:cNvSpPr>
            <a:spLocks noChangeShapeType="1"/>
          </p:cNvSpPr>
          <p:nvPr/>
        </p:nvSpPr>
        <p:spPr bwMode="auto">
          <a:xfrm flipV="1">
            <a:off x="26955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2" name="Line 24"/>
          <p:cNvSpPr>
            <a:spLocks noChangeShapeType="1"/>
          </p:cNvSpPr>
          <p:nvPr/>
        </p:nvSpPr>
        <p:spPr bwMode="auto">
          <a:xfrm flipV="1">
            <a:off x="36099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V="1">
            <a:off x="26955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 flipH="1" flipV="1">
            <a:off x="31527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 flipH="1" flipV="1">
            <a:off x="29241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 flipV="1">
            <a:off x="31527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 flipH="1">
            <a:off x="2543175" y="2282825"/>
            <a:ext cx="528638" cy="10588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>
            <a:off x="25431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>
            <a:off x="3260725" y="2282825"/>
            <a:ext cx="393700" cy="8985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80" name="Line 32"/>
          <p:cNvSpPr>
            <a:spLocks noChangeShapeType="1"/>
          </p:cNvSpPr>
          <p:nvPr/>
        </p:nvSpPr>
        <p:spPr bwMode="auto">
          <a:xfrm flipH="1">
            <a:off x="33813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3" name="Line 33"/>
          <p:cNvSpPr>
            <a:spLocks noChangeShapeType="1"/>
          </p:cNvSpPr>
          <p:nvPr/>
        </p:nvSpPr>
        <p:spPr bwMode="auto">
          <a:xfrm>
            <a:off x="2693988" y="61610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4" name="Line 34"/>
          <p:cNvSpPr>
            <a:spLocks noChangeShapeType="1"/>
          </p:cNvSpPr>
          <p:nvPr/>
        </p:nvSpPr>
        <p:spPr bwMode="auto">
          <a:xfrm>
            <a:off x="3184525" y="2274888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5" name="Text Box 35"/>
          <p:cNvSpPr txBox="1">
            <a:spLocks noChangeArrowheads="1"/>
          </p:cNvSpPr>
          <p:nvPr/>
        </p:nvSpPr>
        <p:spPr bwMode="auto">
          <a:xfrm>
            <a:off x="790575" y="3113088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Tube lens</a:t>
            </a:r>
          </a:p>
        </p:txBody>
      </p:sp>
      <p:sp>
        <p:nvSpPr>
          <p:cNvPr id="27684" name="Text Box 36"/>
          <p:cNvSpPr txBox="1">
            <a:spLocks noChangeArrowheads="1"/>
          </p:cNvSpPr>
          <p:nvPr/>
        </p:nvSpPr>
        <p:spPr bwMode="auto">
          <a:xfrm>
            <a:off x="898525" y="4103688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23587" name="Text Box 37"/>
          <p:cNvSpPr txBox="1">
            <a:spLocks noChangeArrowheads="1"/>
          </p:cNvSpPr>
          <p:nvPr/>
        </p:nvSpPr>
        <p:spPr bwMode="auto">
          <a:xfrm>
            <a:off x="822325" y="2122488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Pinhole</a:t>
            </a:r>
          </a:p>
        </p:txBody>
      </p:sp>
      <p:sp>
        <p:nvSpPr>
          <p:cNvPr id="23588" name="Line 38"/>
          <p:cNvSpPr>
            <a:spLocks noChangeShapeType="1"/>
          </p:cNvSpPr>
          <p:nvPr/>
        </p:nvSpPr>
        <p:spPr bwMode="auto">
          <a:xfrm rot="18900000" flipV="1">
            <a:off x="2143125" y="4343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9" name="Line 39"/>
          <p:cNvSpPr>
            <a:spLocks noChangeShapeType="1"/>
          </p:cNvSpPr>
          <p:nvPr/>
        </p:nvSpPr>
        <p:spPr bwMode="auto">
          <a:xfrm>
            <a:off x="2530475" y="4941888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0" name="Line 40"/>
          <p:cNvSpPr>
            <a:spLocks noChangeShapeType="1"/>
          </p:cNvSpPr>
          <p:nvPr/>
        </p:nvSpPr>
        <p:spPr bwMode="auto">
          <a:xfrm>
            <a:off x="2835275" y="4637088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1" name="Line 41"/>
          <p:cNvSpPr>
            <a:spLocks noChangeShapeType="1"/>
          </p:cNvSpPr>
          <p:nvPr/>
        </p:nvSpPr>
        <p:spPr bwMode="auto">
          <a:xfrm>
            <a:off x="3140075" y="4332288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2" name="Line 42"/>
          <p:cNvSpPr>
            <a:spLocks noChangeShapeType="1"/>
          </p:cNvSpPr>
          <p:nvPr/>
        </p:nvSpPr>
        <p:spPr bwMode="auto">
          <a:xfrm>
            <a:off x="3444875" y="4027488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3" name="Line 43"/>
          <p:cNvSpPr>
            <a:spLocks noChangeShapeType="1"/>
          </p:cNvSpPr>
          <p:nvPr/>
        </p:nvSpPr>
        <p:spPr bwMode="auto">
          <a:xfrm>
            <a:off x="3749675" y="3722688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4" name="Line 44"/>
          <p:cNvSpPr>
            <a:spLocks noChangeShapeType="1"/>
          </p:cNvSpPr>
          <p:nvPr/>
        </p:nvSpPr>
        <p:spPr bwMode="auto">
          <a:xfrm>
            <a:off x="2684463" y="228282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 flipV="1">
            <a:off x="3109913" y="1987550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 flipH="1" flipV="1">
            <a:off x="3033713" y="1987550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7" name="Line 47"/>
          <p:cNvSpPr>
            <a:spLocks noChangeShapeType="1"/>
          </p:cNvSpPr>
          <p:nvPr/>
        </p:nvSpPr>
        <p:spPr bwMode="auto">
          <a:xfrm flipH="1">
            <a:off x="2943225" y="1379538"/>
            <a:ext cx="228600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8" name="Line 48"/>
          <p:cNvSpPr>
            <a:spLocks noChangeShapeType="1"/>
          </p:cNvSpPr>
          <p:nvPr/>
        </p:nvSpPr>
        <p:spPr bwMode="auto">
          <a:xfrm>
            <a:off x="3171825" y="1379538"/>
            <a:ext cx="227013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9" name="Freeform 49"/>
          <p:cNvSpPr>
            <a:spLocks/>
          </p:cNvSpPr>
          <p:nvPr/>
        </p:nvSpPr>
        <p:spPr bwMode="auto">
          <a:xfrm>
            <a:off x="2944813" y="1682750"/>
            <a:ext cx="455612" cy="152400"/>
          </a:xfrm>
          <a:custGeom>
            <a:avLst/>
            <a:gdLst>
              <a:gd name="T0" fmla="*/ 0 w 383"/>
              <a:gd name="T1" fmla="*/ 0 h 143"/>
              <a:gd name="T2" fmla="*/ 191 w 383"/>
              <a:gd name="T3" fmla="*/ 143 h 143"/>
              <a:gd name="T4" fmla="*/ 383 w 383"/>
              <a:gd name="T5" fmla="*/ 0 h 143"/>
              <a:gd name="T6" fmla="*/ 0 60000 65536"/>
              <a:gd name="T7" fmla="*/ 0 60000 65536"/>
              <a:gd name="T8" fmla="*/ 0 60000 65536"/>
              <a:gd name="T9" fmla="*/ 0 w 383"/>
              <a:gd name="T10" fmla="*/ 0 h 143"/>
              <a:gd name="T11" fmla="*/ 383 w 383"/>
              <a:gd name="T12" fmla="*/ 143 h 1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3" h="143">
                <a:moveTo>
                  <a:pt x="0" y="0"/>
                </a:moveTo>
                <a:cubicBezTo>
                  <a:pt x="63" y="71"/>
                  <a:pt x="127" y="143"/>
                  <a:pt x="191" y="143"/>
                </a:cubicBezTo>
                <a:cubicBezTo>
                  <a:pt x="255" y="143"/>
                  <a:pt x="351" y="32"/>
                  <a:pt x="383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0" name="Text Box 50"/>
          <p:cNvSpPr txBox="1">
            <a:spLocks noChangeArrowheads="1"/>
          </p:cNvSpPr>
          <p:nvPr/>
        </p:nvSpPr>
        <p:spPr bwMode="auto">
          <a:xfrm>
            <a:off x="819150" y="1379538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Detector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9" grpId="0" animBg="1"/>
      <p:bldP spid="27670" grpId="0" animBg="1"/>
      <p:bldP spid="27671" grpId="0" animBg="1"/>
      <p:bldP spid="27672" grpId="0" animBg="1"/>
      <p:bldP spid="27673" grpId="0" animBg="1"/>
      <p:bldP spid="27674" grpId="0" animBg="1"/>
      <p:bldP spid="27675" grpId="0" animBg="1"/>
      <p:bldP spid="27676" grpId="0" animBg="1"/>
      <p:bldP spid="27677" grpId="0" animBg="1"/>
      <p:bldP spid="27678" grpId="0" animBg="1"/>
      <p:bldP spid="27679" grpId="0" animBg="1"/>
      <p:bldP spid="27680" grpId="0" animBg="1"/>
      <p:bldP spid="27684" grpId="0"/>
      <p:bldP spid="27693" grpId="0" animBg="1"/>
      <p:bldP spid="2769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do you get?</a:t>
            </a:r>
          </a:p>
        </p:txBody>
      </p:sp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3" cstate="print"/>
          <a:srcRect b="9785"/>
          <a:stretch>
            <a:fillRect/>
          </a:stretch>
        </p:blipFill>
        <p:spPr bwMode="auto">
          <a:xfrm>
            <a:off x="2514600" y="2138363"/>
            <a:ext cx="4113213" cy="3263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Confocal vs. Widefield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1752600" y="5791200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Confocal</a:t>
            </a: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6400800" y="57912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Widefield</a:t>
            </a: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304800" y="6324600"/>
            <a:ext cx="861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20 </a:t>
            </a:r>
            <a:r>
              <a:rPr lang="en-US" sz="2000">
                <a:solidFill>
                  <a:schemeClr val="bg1"/>
                </a:solidFill>
                <a:latin typeface="Symbol" pitchFamily="18" charset="2"/>
              </a:rPr>
              <a:t>m</a:t>
            </a:r>
            <a:r>
              <a:rPr lang="en-US" sz="2000">
                <a:solidFill>
                  <a:schemeClr val="bg1"/>
                </a:solidFill>
              </a:rPr>
              <a:t>m rat intestine section recorded with 60x / 1.4NA objective</a:t>
            </a:r>
          </a:p>
        </p:txBody>
      </p:sp>
      <p:pic>
        <p:nvPicPr>
          <p:cNvPr id="223238" name="Picture 6" descr="confocal-8bit"/>
          <p:cNvPicPr>
            <a:picLocks noChangeAspect="1" noChangeArrowheads="1"/>
          </p:cNvPicPr>
          <p:nvPr/>
        </p:nvPicPr>
        <p:blipFill>
          <a:blip r:embed="rId3" cstate="print"/>
          <a:srcRect l="10782" t="34413" r="36749"/>
          <a:stretch>
            <a:fillRect/>
          </a:stretch>
        </p:blipFill>
        <p:spPr bwMode="auto">
          <a:xfrm>
            <a:off x="381000" y="1092200"/>
            <a:ext cx="4113213" cy="4594225"/>
          </a:xfrm>
          <a:prstGeom prst="rect">
            <a:avLst/>
          </a:prstGeom>
          <a:noFill/>
        </p:spPr>
      </p:pic>
      <p:pic>
        <p:nvPicPr>
          <p:cNvPr id="223239" name="Picture 7" descr="widefield-8bit"/>
          <p:cNvPicPr>
            <a:picLocks noChangeAspect="1" noChangeArrowheads="1"/>
          </p:cNvPicPr>
          <p:nvPr/>
        </p:nvPicPr>
        <p:blipFill>
          <a:blip r:embed="rId4" cstate="print"/>
          <a:srcRect l="1462" t="37062" r="33836"/>
          <a:stretch>
            <a:fillRect/>
          </a:stretch>
        </p:blipFill>
        <p:spPr bwMode="auto">
          <a:xfrm>
            <a:off x="4648200" y="1066800"/>
            <a:ext cx="4222750" cy="4619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85800" y="136525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Confocal vs. Widefield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3" descr="tccell-confocal-8bit"/>
          <p:cNvPicPr>
            <a:picLocks noChangeAspect="1" noChangeArrowheads="1"/>
          </p:cNvPicPr>
          <p:nvPr/>
        </p:nvPicPr>
        <p:blipFill>
          <a:blip r:embed="rId3" cstate="print"/>
          <a:srcRect l="24937" r="3563" b="39093"/>
          <a:stretch>
            <a:fillRect/>
          </a:stretch>
        </p:blipFill>
        <p:spPr bwMode="auto">
          <a:xfrm>
            <a:off x="0" y="1571625"/>
            <a:ext cx="4552950" cy="3879850"/>
          </a:xfrm>
          <a:prstGeom prst="rect">
            <a:avLst/>
          </a:prstGeom>
          <a:noFill/>
        </p:spPr>
      </p:pic>
      <p:pic>
        <p:nvPicPr>
          <p:cNvPr id="12" name="Picture 4" descr="tccell-widefield-8bit"/>
          <p:cNvPicPr>
            <a:picLocks noChangeAspect="1" noChangeArrowheads="1"/>
          </p:cNvPicPr>
          <p:nvPr/>
        </p:nvPicPr>
        <p:blipFill>
          <a:blip r:embed="rId4" cstate="print"/>
          <a:srcRect l="25031" r="3937" b="39093"/>
          <a:stretch>
            <a:fillRect/>
          </a:stretch>
        </p:blipFill>
        <p:spPr bwMode="auto">
          <a:xfrm>
            <a:off x="4637088" y="1571625"/>
            <a:ext cx="4506912" cy="3865563"/>
          </a:xfrm>
          <a:prstGeom prst="rect">
            <a:avLst/>
          </a:prstGeom>
          <a:noFill/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371600" y="5610225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 err="1">
                <a:solidFill>
                  <a:schemeClr val="bg1"/>
                </a:solidFill>
              </a:rPr>
              <a:t>Confocal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019800" y="5686425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Widefield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04800" y="6308725"/>
            <a:ext cx="861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Tissue culture cell with 60x / 1.4NA objective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The Chinese-menu view of imaging</a:t>
            </a:r>
          </a:p>
        </p:txBody>
      </p:sp>
      <p:sp>
        <p:nvSpPr>
          <p:cNvPr id="6147" name="Text Box 61"/>
          <p:cNvSpPr txBox="1">
            <a:spLocks noChangeArrowheads="1"/>
          </p:cNvSpPr>
          <p:nvPr/>
        </p:nvSpPr>
        <p:spPr bwMode="auto">
          <a:xfrm>
            <a:off x="457200" y="1477963"/>
            <a:ext cx="35052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/>
              <a:t>Imaging Methods</a:t>
            </a:r>
          </a:p>
          <a:p>
            <a:pPr>
              <a:spcBef>
                <a:spcPct val="50000"/>
              </a:spcBef>
            </a:pPr>
            <a:endParaRPr lang="en-US" sz="2400" b="1"/>
          </a:p>
          <a:p>
            <a:pPr>
              <a:spcBef>
                <a:spcPct val="50000"/>
              </a:spcBef>
            </a:pPr>
            <a:r>
              <a:rPr lang="en-US" sz="2400"/>
              <a:t>Wide-Field</a:t>
            </a:r>
          </a:p>
          <a:p>
            <a:pPr>
              <a:spcBef>
                <a:spcPct val="50000"/>
              </a:spcBef>
            </a:pPr>
            <a:r>
              <a:rPr lang="en-US" sz="2400"/>
              <a:t>TIRF</a:t>
            </a:r>
          </a:p>
          <a:p>
            <a:pPr>
              <a:spcBef>
                <a:spcPct val="50000"/>
              </a:spcBef>
            </a:pPr>
            <a:r>
              <a:rPr lang="en-US" sz="2400"/>
              <a:t>Laser-scanning confocal</a:t>
            </a:r>
          </a:p>
          <a:p>
            <a:pPr>
              <a:spcBef>
                <a:spcPct val="50000"/>
              </a:spcBef>
            </a:pPr>
            <a:r>
              <a:rPr lang="en-US" sz="2400"/>
              <a:t>Multi-point confocal</a:t>
            </a:r>
          </a:p>
          <a:p>
            <a:pPr>
              <a:spcBef>
                <a:spcPct val="50000"/>
              </a:spcBef>
            </a:pPr>
            <a:r>
              <a:rPr lang="en-US" sz="2400"/>
              <a:t>Multi-photon confocal</a:t>
            </a:r>
          </a:p>
        </p:txBody>
      </p:sp>
      <p:sp>
        <p:nvSpPr>
          <p:cNvPr id="6148" name="Text Box 62"/>
          <p:cNvSpPr txBox="1">
            <a:spLocks noChangeArrowheads="1"/>
          </p:cNvSpPr>
          <p:nvPr/>
        </p:nvSpPr>
        <p:spPr bwMode="auto">
          <a:xfrm>
            <a:off x="4419600" y="1477963"/>
            <a:ext cx="4267200" cy="429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/>
              <a:t>Contrasting techniques</a:t>
            </a:r>
          </a:p>
          <a:p>
            <a:pPr>
              <a:spcBef>
                <a:spcPct val="50000"/>
              </a:spcBef>
            </a:pPr>
            <a:endParaRPr lang="en-US" sz="2400" b="1"/>
          </a:p>
          <a:p>
            <a:pPr>
              <a:spcBef>
                <a:spcPct val="50000"/>
              </a:spcBef>
            </a:pPr>
            <a:r>
              <a:rPr lang="en-US" sz="2400"/>
              <a:t>Brightfield, phase, DIC</a:t>
            </a:r>
          </a:p>
          <a:p>
            <a:pPr>
              <a:spcBef>
                <a:spcPct val="50000"/>
              </a:spcBef>
            </a:pPr>
            <a:r>
              <a:rPr lang="en-US" sz="2400"/>
              <a:t>Immunofluorescence</a:t>
            </a:r>
          </a:p>
          <a:p>
            <a:pPr>
              <a:spcBef>
                <a:spcPct val="50000"/>
              </a:spcBef>
            </a:pPr>
            <a:r>
              <a:rPr lang="en-US" sz="2400"/>
              <a:t>Physiological dyes</a:t>
            </a:r>
          </a:p>
          <a:p>
            <a:pPr>
              <a:spcBef>
                <a:spcPct val="50000"/>
              </a:spcBef>
            </a:pPr>
            <a:r>
              <a:rPr lang="en-US" sz="2400"/>
              <a:t>Fluorescent proteins</a:t>
            </a:r>
          </a:p>
          <a:p>
            <a:pPr>
              <a:spcBef>
                <a:spcPct val="50000"/>
              </a:spcBef>
            </a:pPr>
            <a:r>
              <a:rPr lang="en-US" sz="2400"/>
              <a:t>FRAP, FLIP, photoactivation</a:t>
            </a:r>
          </a:p>
          <a:p>
            <a:pPr>
              <a:spcBef>
                <a:spcPct val="50000"/>
              </a:spcBef>
            </a:pPr>
            <a:r>
              <a:rPr lang="en-US" sz="2400"/>
              <a:t>FRET, FLIM</a:t>
            </a:r>
          </a:p>
        </p:txBody>
      </p:sp>
      <p:sp>
        <p:nvSpPr>
          <p:cNvPr id="6149" name="Text Box 63"/>
          <p:cNvSpPr txBox="1">
            <a:spLocks noChangeArrowheads="1"/>
          </p:cNvSpPr>
          <p:nvPr/>
        </p:nvSpPr>
        <p:spPr bwMode="auto">
          <a:xfrm>
            <a:off x="152400" y="617220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/>
              <a:t>Experiment</a:t>
            </a:r>
            <a:r>
              <a:rPr lang="en-US" sz="2400"/>
              <a:t>: Time Lapse, 3D, multi-point, multi-wavelength,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reeform 2"/>
          <p:cNvSpPr>
            <a:spLocks/>
          </p:cNvSpPr>
          <p:nvPr/>
        </p:nvSpPr>
        <p:spPr bwMode="auto">
          <a:xfrm>
            <a:off x="2085975" y="4941888"/>
            <a:ext cx="2133600" cy="304800"/>
          </a:xfrm>
          <a:custGeom>
            <a:avLst/>
            <a:gdLst>
              <a:gd name="T0" fmla="*/ 0 w 432"/>
              <a:gd name="T1" fmla="*/ 102 h 104"/>
              <a:gd name="T2" fmla="*/ 432 w 432"/>
              <a:gd name="T3" fmla="*/ 103 h 104"/>
              <a:gd name="T4" fmla="*/ 0 w 432"/>
              <a:gd name="T5" fmla="*/ 103 h 104"/>
              <a:gd name="T6" fmla="*/ 0 60000 65536"/>
              <a:gd name="T7" fmla="*/ 0 60000 65536"/>
              <a:gd name="T8" fmla="*/ 0 60000 65536"/>
              <a:gd name="T9" fmla="*/ 0 w 432"/>
              <a:gd name="T10" fmla="*/ 0 h 104"/>
              <a:gd name="T11" fmla="*/ 432 w 432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Oval 3"/>
          <p:cNvSpPr>
            <a:spLocks noChangeArrowheads="1"/>
          </p:cNvSpPr>
          <p:nvPr/>
        </p:nvSpPr>
        <p:spPr bwMode="auto">
          <a:xfrm>
            <a:off x="2847975" y="585628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300288" y="395288"/>
            <a:ext cx="4144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800">
                <a:solidFill>
                  <a:schemeClr val="tx2"/>
                </a:solidFill>
              </a:rPr>
              <a:t>The confocal microscope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860425" y="5856288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Sample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365125" y="5078413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Objective lens</a:t>
            </a: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2847975" y="4637088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2543175" y="4941888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3457575" y="4027488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152775" y="4332288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62375" y="372268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3152775" y="517048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28479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25431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 flipH="1">
            <a:off x="31527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 flipH="1">
            <a:off x="31527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4273550" y="3313113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314575" y="2960688"/>
            <a:ext cx="1752600" cy="762000"/>
            <a:chOff x="2736" y="2640"/>
            <a:chExt cx="1344" cy="384"/>
          </a:xfrm>
        </p:grpSpPr>
        <p:sp>
          <p:nvSpPr>
            <p:cNvPr id="23602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69" name="Line 21"/>
          <p:cNvSpPr>
            <a:spLocks noChangeShapeType="1"/>
          </p:cNvSpPr>
          <p:nvPr/>
        </p:nvSpPr>
        <p:spPr bwMode="auto">
          <a:xfrm flipH="1" flipV="1">
            <a:off x="26955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 flipV="1">
            <a:off x="31527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1" name="Line 23"/>
          <p:cNvSpPr>
            <a:spLocks noChangeShapeType="1"/>
          </p:cNvSpPr>
          <p:nvPr/>
        </p:nvSpPr>
        <p:spPr bwMode="auto">
          <a:xfrm flipV="1">
            <a:off x="26955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2" name="Line 24"/>
          <p:cNvSpPr>
            <a:spLocks noChangeShapeType="1"/>
          </p:cNvSpPr>
          <p:nvPr/>
        </p:nvSpPr>
        <p:spPr bwMode="auto">
          <a:xfrm flipV="1">
            <a:off x="36099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V="1">
            <a:off x="26955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 flipH="1" flipV="1">
            <a:off x="31527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 flipH="1" flipV="1">
            <a:off x="29241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 flipV="1">
            <a:off x="31527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 flipH="1">
            <a:off x="2543175" y="2282825"/>
            <a:ext cx="528638" cy="10588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>
            <a:off x="25431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80" name="Line 32"/>
          <p:cNvSpPr>
            <a:spLocks noChangeShapeType="1"/>
          </p:cNvSpPr>
          <p:nvPr/>
        </p:nvSpPr>
        <p:spPr bwMode="auto">
          <a:xfrm flipH="1">
            <a:off x="33813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3" name="Line 33"/>
          <p:cNvSpPr>
            <a:spLocks noChangeShapeType="1"/>
          </p:cNvSpPr>
          <p:nvPr/>
        </p:nvSpPr>
        <p:spPr bwMode="auto">
          <a:xfrm>
            <a:off x="2693988" y="61610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4" name="Line 34"/>
          <p:cNvSpPr>
            <a:spLocks noChangeShapeType="1"/>
          </p:cNvSpPr>
          <p:nvPr/>
        </p:nvSpPr>
        <p:spPr bwMode="auto">
          <a:xfrm>
            <a:off x="3184525" y="2274888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5" name="Text Box 35"/>
          <p:cNvSpPr txBox="1">
            <a:spLocks noChangeArrowheads="1"/>
          </p:cNvSpPr>
          <p:nvPr/>
        </p:nvSpPr>
        <p:spPr bwMode="auto">
          <a:xfrm>
            <a:off x="790575" y="3113088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Tube lens</a:t>
            </a:r>
          </a:p>
        </p:txBody>
      </p:sp>
      <p:sp>
        <p:nvSpPr>
          <p:cNvPr id="27684" name="Text Box 36"/>
          <p:cNvSpPr txBox="1">
            <a:spLocks noChangeArrowheads="1"/>
          </p:cNvSpPr>
          <p:nvPr/>
        </p:nvSpPr>
        <p:spPr bwMode="auto">
          <a:xfrm>
            <a:off x="898525" y="4103688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23587" name="Text Box 37"/>
          <p:cNvSpPr txBox="1">
            <a:spLocks noChangeArrowheads="1"/>
          </p:cNvSpPr>
          <p:nvPr/>
        </p:nvSpPr>
        <p:spPr bwMode="auto">
          <a:xfrm>
            <a:off x="822325" y="2122488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Pinhole</a:t>
            </a:r>
          </a:p>
        </p:txBody>
      </p:sp>
      <p:sp>
        <p:nvSpPr>
          <p:cNvPr id="23588" name="Line 38"/>
          <p:cNvSpPr>
            <a:spLocks noChangeShapeType="1"/>
          </p:cNvSpPr>
          <p:nvPr/>
        </p:nvSpPr>
        <p:spPr bwMode="auto">
          <a:xfrm rot="18900000" flipV="1">
            <a:off x="2143125" y="4343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9" name="Line 39"/>
          <p:cNvSpPr>
            <a:spLocks noChangeShapeType="1"/>
          </p:cNvSpPr>
          <p:nvPr/>
        </p:nvSpPr>
        <p:spPr bwMode="auto">
          <a:xfrm>
            <a:off x="2530475" y="4941888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0" name="Line 40"/>
          <p:cNvSpPr>
            <a:spLocks noChangeShapeType="1"/>
          </p:cNvSpPr>
          <p:nvPr/>
        </p:nvSpPr>
        <p:spPr bwMode="auto">
          <a:xfrm>
            <a:off x="2835275" y="4637088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1" name="Line 41"/>
          <p:cNvSpPr>
            <a:spLocks noChangeShapeType="1"/>
          </p:cNvSpPr>
          <p:nvPr/>
        </p:nvSpPr>
        <p:spPr bwMode="auto">
          <a:xfrm>
            <a:off x="3140075" y="4332288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2" name="Line 42"/>
          <p:cNvSpPr>
            <a:spLocks noChangeShapeType="1"/>
          </p:cNvSpPr>
          <p:nvPr/>
        </p:nvSpPr>
        <p:spPr bwMode="auto">
          <a:xfrm>
            <a:off x="3444875" y="4027488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3" name="Line 43"/>
          <p:cNvSpPr>
            <a:spLocks noChangeShapeType="1"/>
          </p:cNvSpPr>
          <p:nvPr/>
        </p:nvSpPr>
        <p:spPr bwMode="auto">
          <a:xfrm>
            <a:off x="3749675" y="3722688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4" name="Line 44"/>
          <p:cNvSpPr>
            <a:spLocks noChangeShapeType="1"/>
          </p:cNvSpPr>
          <p:nvPr/>
        </p:nvSpPr>
        <p:spPr bwMode="auto">
          <a:xfrm>
            <a:off x="2684463" y="228282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 flipV="1">
            <a:off x="3109913" y="1987550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 flipH="1" flipV="1">
            <a:off x="3033713" y="1987550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7" name="Line 47"/>
          <p:cNvSpPr>
            <a:spLocks noChangeShapeType="1"/>
          </p:cNvSpPr>
          <p:nvPr/>
        </p:nvSpPr>
        <p:spPr bwMode="auto">
          <a:xfrm flipH="1">
            <a:off x="2943225" y="1379538"/>
            <a:ext cx="228600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8" name="Line 48"/>
          <p:cNvSpPr>
            <a:spLocks noChangeShapeType="1"/>
          </p:cNvSpPr>
          <p:nvPr/>
        </p:nvSpPr>
        <p:spPr bwMode="auto">
          <a:xfrm>
            <a:off x="3171825" y="1379538"/>
            <a:ext cx="227013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9" name="Freeform 49"/>
          <p:cNvSpPr>
            <a:spLocks/>
          </p:cNvSpPr>
          <p:nvPr/>
        </p:nvSpPr>
        <p:spPr bwMode="auto">
          <a:xfrm>
            <a:off x="2944813" y="1682750"/>
            <a:ext cx="455612" cy="152400"/>
          </a:xfrm>
          <a:custGeom>
            <a:avLst/>
            <a:gdLst>
              <a:gd name="T0" fmla="*/ 0 w 383"/>
              <a:gd name="T1" fmla="*/ 0 h 143"/>
              <a:gd name="T2" fmla="*/ 191 w 383"/>
              <a:gd name="T3" fmla="*/ 143 h 143"/>
              <a:gd name="T4" fmla="*/ 383 w 383"/>
              <a:gd name="T5" fmla="*/ 0 h 143"/>
              <a:gd name="T6" fmla="*/ 0 60000 65536"/>
              <a:gd name="T7" fmla="*/ 0 60000 65536"/>
              <a:gd name="T8" fmla="*/ 0 60000 65536"/>
              <a:gd name="T9" fmla="*/ 0 w 383"/>
              <a:gd name="T10" fmla="*/ 0 h 143"/>
              <a:gd name="T11" fmla="*/ 383 w 383"/>
              <a:gd name="T12" fmla="*/ 143 h 1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3" h="143">
                <a:moveTo>
                  <a:pt x="0" y="0"/>
                </a:moveTo>
                <a:cubicBezTo>
                  <a:pt x="63" y="71"/>
                  <a:pt x="127" y="143"/>
                  <a:pt x="191" y="143"/>
                </a:cubicBezTo>
                <a:cubicBezTo>
                  <a:pt x="255" y="143"/>
                  <a:pt x="351" y="32"/>
                  <a:pt x="383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0" name="Text Box 50"/>
          <p:cNvSpPr txBox="1">
            <a:spLocks noChangeArrowheads="1"/>
          </p:cNvSpPr>
          <p:nvPr/>
        </p:nvSpPr>
        <p:spPr bwMode="auto">
          <a:xfrm>
            <a:off x="819150" y="1379538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Detector</a:t>
            </a:r>
          </a:p>
        </p:txBody>
      </p:sp>
      <p:sp>
        <p:nvSpPr>
          <p:cNvPr id="27699" name="Text Box 51"/>
          <p:cNvSpPr txBox="1">
            <a:spLocks noChangeArrowheads="1"/>
          </p:cNvSpPr>
          <p:nvPr/>
        </p:nvSpPr>
        <p:spPr bwMode="auto">
          <a:xfrm>
            <a:off x="5761038" y="1143000"/>
            <a:ext cx="3290887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Scan excitation spot point-by-point to build up image</a:t>
            </a:r>
          </a:p>
          <a:p>
            <a:endParaRPr lang="en-US" sz="2000" dirty="0"/>
          </a:p>
          <a:p>
            <a:r>
              <a:rPr lang="en-US" sz="2000" dirty="0"/>
              <a:t>Problems: </a:t>
            </a:r>
          </a:p>
          <a:p>
            <a:r>
              <a:rPr lang="en-US" sz="2000" dirty="0"/>
              <a:t>Slow (~1 sec to acquire an image)</a:t>
            </a:r>
          </a:p>
          <a:p>
            <a:r>
              <a:rPr lang="en-US" sz="2000" dirty="0"/>
              <a:t>Low light efficiency (due to use of PMT as detector)</a:t>
            </a:r>
          </a:p>
          <a:p>
            <a:endParaRPr lang="en-US" sz="2000" dirty="0"/>
          </a:p>
          <a:p>
            <a:r>
              <a:rPr lang="en-US" sz="2000" dirty="0"/>
              <a:t>Solution: </a:t>
            </a:r>
          </a:p>
          <a:p>
            <a:r>
              <a:rPr lang="en-US" sz="2000" dirty="0"/>
              <a:t>Use multiple pinholes and a camera</a:t>
            </a:r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>
            <a:off x="3260723" y="2282826"/>
            <a:ext cx="500243" cy="1056722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9" grpId="0" animBg="1"/>
      <p:bldP spid="27670" grpId="0" animBg="1"/>
      <p:bldP spid="27671" grpId="0" animBg="1"/>
      <p:bldP spid="27672" grpId="0" animBg="1"/>
      <p:bldP spid="27673" grpId="0" animBg="1"/>
      <p:bldP spid="27674" grpId="0" animBg="1"/>
      <p:bldP spid="27675" grpId="0" animBg="1"/>
      <p:bldP spid="27676" grpId="0" animBg="1"/>
      <p:bldP spid="27677" grpId="0" animBg="1"/>
      <p:bldP spid="27678" grpId="0" animBg="1"/>
      <p:bldP spid="27680" grpId="0" animBg="1"/>
      <p:bldP spid="27684" grpId="0"/>
      <p:bldP spid="27693" grpId="0" animBg="1"/>
      <p:bldP spid="27694" grpId="0" animBg="1"/>
      <p:bldP spid="27699" grpId="0"/>
      <p:bldP spid="2767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Spinning Disk Confocal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463" y="2138363"/>
            <a:ext cx="4351337" cy="3549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 l="2286" t="16621" r="16859" b="15810"/>
          <a:stretch>
            <a:fillRect/>
          </a:stretch>
        </p:blipFill>
        <p:spPr bwMode="auto">
          <a:xfrm>
            <a:off x="5027613" y="2746375"/>
            <a:ext cx="3867150" cy="2452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Out-of-focus rejection</a:t>
            </a:r>
            <a:endParaRPr 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/>
          <a:srcRect l="8594" t="22917" r="22656" b="21875"/>
          <a:stretch>
            <a:fillRect/>
          </a:stretch>
        </p:blipFill>
        <p:spPr bwMode="auto">
          <a:xfrm>
            <a:off x="1143000" y="1905000"/>
            <a:ext cx="6705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47816" y="5867400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Defocus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134218" y="3810000"/>
            <a:ext cx="3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Widefield</a:t>
            </a:r>
            <a:r>
              <a:rPr lang="en-US" dirty="0" smtClean="0"/>
              <a:t>				100</a:t>
            </a:r>
          </a:p>
          <a:p>
            <a:r>
              <a:rPr lang="en-US" dirty="0" smtClean="0"/>
              <a:t>Spinning-Disk </a:t>
            </a:r>
            <a:r>
              <a:rPr lang="en-US" dirty="0" err="1" smtClean="0"/>
              <a:t>Confocal</a:t>
            </a:r>
            <a:r>
              <a:rPr lang="en-US" dirty="0" smtClean="0"/>
              <a:t>		25</a:t>
            </a:r>
          </a:p>
          <a:p>
            <a:r>
              <a:rPr lang="en-US" dirty="0" smtClean="0"/>
              <a:t>Laser-scanning </a:t>
            </a:r>
            <a:r>
              <a:rPr lang="en-US" dirty="0" err="1" smtClean="0"/>
              <a:t>Confocal</a:t>
            </a:r>
            <a:r>
              <a:rPr lang="en-US" dirty="0" smtClean="0"/>
              <a:t>	1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 Murray JM et al, J. Microscopy 2007 vol. 228 p390-405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71525"/>
          </a:xfrm>
        </p:spPr>
        <p:txBody>
          <a:bodyPr/>
          <a:lstStyle/>
          <a:p>
            <a:r>
              <a:rPr lang="en-US"/>
              <a:t>Multi-photon excitation</a:t>
            </a:r>
          </a:p>
        </p:txBody>
      </p:sp>
      <p:sp>
        <p:nvSpPr>
          <p:cNvPr id="139267" name="Line 3"/>
          <p:cNvSpPr>
            <a:spLocks noChangeShapeType="1"/>
          </p:cNvSpPr>
          <p:nvPr/>
        </p:nvSpPr>
        <p:spPr bwMode="auto">
          <a:xfrm>
            <a:off x="1843088" y="2463800"/>
            <a:ext cx="19812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68" name="Line 4"/>
          <p:cNvSpPr>
            <a:spLocks noChangeShapeType="1"/>
          </p:cNvSpPr>
          <p:nvPr/>
        </p:nvSpPr>
        <p:spPr bwMode="auto">
          <a:xfrm>
            <a:off x="1843088" y="23114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69" name="Line 5"/>
          <p:cNvSpPr>
            <a:spLocks noChangeShapeType="1"/>
          </p:cNvSpPr>
          <p:nvPr/>
        </p:nvSpPr>
        <p:spPr bwMode="auto">
          <a:xfrm>
            <a:off x="1843088" y="21590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0" name="Text Box 6"/>
          <p:cNvSpPr txBox="1">
            <a:spLocks noChangeArrowheads="1"/>
          </p:cNvSpPr>
          <p:nvPr/>
        </p:nvSpPr>
        <p:spPr bwMode="auto">
          <a:xfrm>
            <a:off x="1417638" y="4246563"/>
            <a:ext cx="268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ヒラギノ角ゴ Pro W3" pitchFamily="84" charset="-128"/>
              </a:rPr>
              <a:t>0</a:t>
            </a:r>
          </a:p>
        </p:txBody>
      </p:sp>
      <p:sp>
        <p:nvSpPr>
          <p:cNvPr id="139271" name="Text Box 7"/>
          <p:cNvSpPr txBox="1">
            <a:spLocks noChangeArrowheads="1"/>
          </p:cNvSpPr>
          <p:nvPr/>
        </p:nvSpPr>
        <p:spPr bwMode="auto">
          <a:xfrm>
            <a:off x="1417638" y="4089400"/>
            <a:ext cx="268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ヒラギノ角ゴ Pro W3" pitchFamily="84" charset="-128"/>
              </a:rPr>
              <a:t>1</a:t>
            </a: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1423988" y="3898900"/>
            <a:ext cx="268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ヒラギノ角ゴ Pro W3" pitchFamily="84" charset="-128"/>
              </a:rPr>
              <a:t>2</a:t>
            </a:r>
          </a:p>
        </p:txBody>
      </p:sp>
      <p:sp>
        <p:nvSpPr>
          <p:cNvPr id="139273" name="Text Box 9"/>
          <p:cNvSpPr txBox="1">
            <a:spLocks noChangeArrowheads="1"/>
          </p:cNvSpPr>
          <p:nvPr/>
        </p:nvSpPr>
        <p:spPr bwMode="auto">
          <a:xfrm>
            <a:off x="928688" y="2082800"/>
            <a:ext cx="500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ea typeface="ヒラギノ角ゴ Pro W3" pitchFamily="84" charset="-128"/>
              </a:rPr>
              <a:t>S</a:t>
            </a:r>
            <a:r>
              <a:rPr lang="en-US" sz="2400" baseline="-25000">
                <a:ea typeface="ヒラギノ角ゴ Pro W3" pitchFamily="84" charset="-128"/>
              </a:rPr>
              <a:t>1</a:t>
            </a:r>
            <a:endParaRPr lang="en-US" sz="2400">
              <a:ea typeface="ヒラギノ角ゴ Pro W3" pitchFamily="84" charset="-128"/>
            </a:endParaRPr>
          </a:p>
        </p:txBody>
      </p:sp>
      <p:sp>
        <p:nvSpPr>
          <p:cNvPr id="139274" name="Line 10"/>
          <p:cNvSpPr>
            <a:spLocks noChangeShapeType="1"/>
          </p:cNvSpPr>
          <p:nvPr/>
        </p:nvSpPr>
        <p:spPr bwMode="auto">
          <a:xfrm>
            <a:off x="1914525" y="4368800"/>
            <a:ext cx="19812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5" name="Line 11"/>
          <p:cNvSpPr>
            <a:spLocks noChangeShapeType="1"/>
          </p:cNvSpPr>
          <p:nvPr/>
        </p:nvSpPr>
        <p:spPr bwMode="auto">
          <a:xfrm>
            <a:off x="1914525" y="42164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6" name="Line 12"/>
          <p:cNvSpPr>
            <a:spLocks noChangeShapeType="1"/>
          </p:cNvSpPr>
          <p:nvPr/>
        </p:nvSpPr>
        <p:spPr bwMode="auto">
          <a:xfrm>
            <a:off x="1914525" y="40640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957263" y="3835400"/>
            <a:ext cx="500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ea typeface="ヒラギノ角ゴ Pro W3" pitchFamily="84" charset="-128"/>
              </a:rPr>
              <a:t>S</a:t>
            </a:r>
            <a:r>
              <a:rPr lang="en-US" sz="2400" baseline="-25000">
                <a:ea typeface="ヒラギノ角ゴ Pro W3" pitchFamily="84" charset="-128"/>
              </a:rPr>
              <a:t>0</a:t>
            </a:r>
            <a:endParaRPr lang="en-US" sz="2400">
              <a:ea typeface="ヒラギノ角ゴ Pro W3" pitchFamily="84" charset="-128"/>
            </a:endParaRP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 flipV="1">
            <a:off x="2295525" y="2159000"/>
            <a:ext cx="0" cy="11064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9279" name="AutoShape 15"/>
          <p:cNvCxnSpPr>
            <a:cxnSpLocks noChangeShapeType="1"/>
          </p:cNvCxnSpPr>
          <p:nvPr/>
        </p:nvCxnSpPr>
        <p:spPr bwMode="auto">
          <a:xfrm rot="16200000">
            <a:off x="1643063" y="2806700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39280" name="Text Box 16"/>
          <p:cNvSpPr txBox="1">
            <a:spLocks noChangeArrowheads="1"/>
          </p:cNvSpPr>
          <p:nvPr/>
        </p:nvSpPr>
        <p:spPr bwMode="auto">
          <a:xfrm>
            <a:off x="1681163" y="2692400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A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sp>
        <p:nvSpPr>
          <p:cNvPr id="139281" name="Line 17"/>
          <p:cNvSpPr>
            <a:spLocks noChangeShapeType="1"/>
          </p:cNvSpPr>
          <p:nvPr/>
        </p:nvSpPr>
        <p:spPr bwMode="auto">
          <a:xfrm>
            <a:off x="3278188" y="2159000"/>
            <a:ext cx="0" cy="3048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82" name="Text Box 18"/>
          <p:cNvSpPr txBox="1">
            <a:spLocks noChangeArrowheads="1"/>
          </p:cNvSpPr>
          <p:nvPr/>
        </p:nvSpPr>
        <p:spPr bwMode="auto">
          <a:xfrm>
            <a:off x="2728913" y="1609725"/>
            <a:ext cx="11668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ea typeface="ヒラギノ角ゴ Pro W3" pitchFamily="84" charset="-128"/>
              </a:rPr>
              <a:t>Internal</a:t>
            </a:r>
          </a:p>
          <a:p>
            <a:r>
              <a:rPr lang="en-US">
                <a:ea typeface="ヒラギノ角ゴ Pro W3" pitchFamily="84" charset="-128"/>
              </a:rPr>
              <a:t>conversion</a:t>
            </a:r>
            <a:endParaRPr lang="en-US" sz="1400">
              <a:ea typeface="ヒラギノ角ゴ Pro W3" pitchFamily="84" charset="-128"/>
            </a:endParaRPr>
          </a:p>
        </p:txBody>
      </p:sp>
      <p:sp>
        <p:nvSpPr>
          <p:cNvPr id="139283" name="Line 19"/>
          <p:cNvSpPr>
            <a:spLocks noChangeShapeType="1"/>
          </p:cNvSpPr>
          <p:nvPr/>
        </p:nvSpPr>
        <p:spPr bwMode="auto">
          <a:xfrm flipH="1">
            <a:off x="3367088" y="2463800"/>
            <a:ext cx="0" cy="1600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84" name="Line 20"/>
          <p:cNvSpPr>
            <a:spLocks noChangeShapeType="1"/>
          </p:cNvSpPr>
          <p:nvPr/>
        </p:nvSpPr>
        <p:spPr bwMode="auto">
          <a:xfrm flipH="1">
            <a:off x="3595688" y="2463800"/>
            <a:ext cx="0" cy="1905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9285" name="AutoShape 21"/>
          <p:cNvCxnSpPr>
            <a:cxnSpLocks noChangeShapeType="1"/>
          </p:cNvCxnSpPr>
          <p:nvPr/>
        </p:nvCxnSpPr>
        <p:spPr bwMode="auto">
          <a:xfrm rot="16200000" flipH="1">
            <a:off x="3519488" y="3149600"/>
            <a:ext cx="457200" cy="3048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</p:spPr>
      </p:cxnSp>
      <p:sp>
        <p:nvSpPr>
          <p:cNvPr id="139286" name="Text Box 22"/>
          <p:cNvSpPr txBox="1">
            <a:spLocks noChangeArrowheads="1"/>
          </p:cNvSpPr>
          <p:nvPr/>
        </p:nvSpPr>
        <p:spPr bwMode="auto">
          <a:xfrm>
            <a:off x="3671888" y="2997200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E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cxnSp>
        <p:nvCxnSpPr>
          <p:cNvPr id="139287" name="AutoShape 23"/>
          <p:cNvCxnSpPr>
            <a:cxnSpLocks noChangeShapeType="1"/>
          </p:cNvCxnSpPr>
          <p:nvPr/>
        </p:nvCxnSpPr>
        <p:spPr bwMode="auto">
          <a:xfrm rot="16200000" flipH="1">
            <a:off x="3328988" y="3263900"/>
            <a:ext cx="457200" cy="3810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</p:spPr>
      </p:cxnSp>
      <p:sp>
        <p:nvSpPr>
          <p:cNvPr id="139288" name="Line 24"/>
          <p:cNvSpPr>
            <a:spLocks noChangeShapeType="1"/>
          </p:cNvSpPr>
          <p:nvPr/>
        </p:nvSpPr>
        <p:spPr bwMode="auto">
          <a:xfrm flipV="1">
            <a:off x="2290763" y="3225800"/>
            <a:ext cx="0" cy="11064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9289" name="Picture 25" descr="2-photon"/>
          <p:cNvPicPr>
            <a:picLocks noChangeAspect="1" noChangeArrowheads="1"/>
          </p:cNvPicPr>
          <p:nvPr/>
        </p:nvPicPr>
        <p:blipFill>
          <a:blip r:embed="rId3" cstate="print">
            <a:lum bright="20000" contrast="30000"/>
          </a:blip>
          <a:srcRect/>
          <a:stretch>
            <a:fillRect/>
          </a:stretch>
        </p:blipFill>
        <p:spPr bwMode="auto">
          <a:xfrm>
            <a:off x="5953125" y="1152525"/>
            <a:ext cx="2351088" cy="381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90" name="Line 26"/>
          <p:cNvSpPr>
            <a:spLocks noChangeShapeType="1"/>
          </p:cNvSpPr>
          <p:nvPr/>
        </p:nvSpPr>
        <p:spPr bwMode="auto">
          <a:xfrm flipV="1">
            <a:off x="2828925" y="2159000"/>
            <a:ext cx="0" cy="22098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9291" name="AutoShape 27"/>
          <p:cNvCxnSpPr>
            <a:cxnSpLocks noChangeShapeType="1"/>
          </p:cNvCxnSpPr>
          <p:nvPr/>
        </p:nvCxnSpPr>
        <p:spPr bwMode="auto">
          <a:xfrm rot="16200000">
            <a:off x="2333625" y="3035300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139292" name="Text Box 28"/>
          <p:cNvSpPr txBox="1">
            <a:spLocks noChangeArrowheads="1"/>
          </p:cNvSpPr>
          <p:nvPr/>
        </p:nvSpPr>
        <p:spPr bwMode="auto">
          <a:xfrm>
            <a:off x="2371725" y="2997200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A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cxnSp>
        <p:nvCxnSpPr>
          <p:cNvPr id="139293" name="AutoShape 29"/>
          <p:cNvCxnSpPr>
            <a:cxnSpLocks noChangeShapeType="1"/>
          </p:cNvCxnSpPr>
          <p:nvPr/>
        </p:nvCxnSpPr>
        <p:spPr bwMode="auto">
          <a:xfrm rot="16200000">
            <a:off x="1719263" y="3644900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39294" name="Text Box 30"/>
          <p:cNvSpPr txBox="1">
            <a:spLocks noChangeArrowheads="1"/>
          </p:cNvSpPr>
          <p:nvPr/>
        </p:nvSpPr>
        <p:spPr bwMode="auto">
          <a:xfrm>
            <a:off x="1757363" y="3530600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A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sp>
        <p:nvSpPr>
          <p:cNvPr id="139295" name="Rectangle 31"/>
          <p:cNvSpPr>
            <a:spLocks noChangeArrowheads="1"/>
          </p:cNvSpPr>
          <p:nvPr/>
        </p:nvSpPr>
        <p:spPr bwMode="auto">
          <a:xfrm>
            <a:off x="5648325" y="5114925"/>
            <a:ext cx="3208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ea typeface="ヒラギノ角ゴ Pro W3" pitchFamily="84" charset="-128"/>
              </a:rPr>
              <a:t>Brad Amos, MRC, Cambridge</a:t>
            </a:r>
          </a:p>
        </p:txBody>
      </p:sp>
      <p:sp>
        <p:nvSpPr>
          <p:cNvPr id="139296" name="Text Box 32"/>
          <p:cNvSpPr txBox="1">
            <a:spLocks noChangeArrowheads="1"/>
          </p:cNvSpPr>
          <p:nvPr/>
        </p:nvSpPr>
        <p:spPr bwMode="auto">
          <a:xfrm>
            <a:off x="928688" y="5629275"/>
            <a:ext cx="713422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Multi-photon excitation does not excite out-of-focus light, so you can get rid of pinhole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Total Internal Reflection: TIRF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25" y="2655888"/>
            <a:ext cx="43561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5710238" y="2784475"/>
            <a:ext cx="993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Chalkboard" charset="0"/>
              </a:rPr>
              <a:t>Na</a:t>
            </a:r>
            <a:r>
              <a:rPr lang="en-US" sz="2000" baseline="-25000">
                <a:solidFill>
                  <a:schemeClr val="accent2"/>
                </a:solidFill>
                <a:latin typeface="Chalkboard" charset="0"/>
              </a:rPr>
              <a:t>beam</a:t>
            </a:r>
            <a:r>
              <a:rPr lang="en-US" sz="2000">
                <a:solidFill>
                  <a:schemeClr val="accent2"/>
                </a:solidFill>
                <a:latin typeface="Chalkboard" charset="0"/>
              </a:rPr>
              <a:t>:</a:t>
            </a: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5473700" y="3308350"/>
            <a:ext cx="677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Chalkboard" charset="0"/>
              </a:rPr>
              <a:t>1.38</a:t>
            </a:r>
          </a:p>
        </p:txBody>
      </p:sp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6632575" y="4195763"/>
            <a:ext cx="677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Chalkboard" charset="0"/>
              </a:rPr>
              <a:t>1.46</a:t>
            </a:r>
          </a:p>
        </p:txBody>
      </p:sp>
      <p:sp>
        <p:nvSpPr>
          <p:cNvPr id="29703" name="Rectangle 8"/>
          <p:cNvSpPr>
            <a:spLocks noChangeArrowheads="1"/>
          </p:cNvSpPr>
          <p:nvPr/>
        </p:nvSpPr>
        <p:spPr bwMode="auto">
          <a:xfrm>
            <a:off x="6056313" y="3789363"/>
            <a:ext cx="677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Chalkboard" charset="0"/>
              </a:rPr>
              <a:t>1.42</a:t>
            </a:r>
          </a:p>
        </p:txBody>
      </p:sp>
      <p:sp>
        <p:nvSpPr>
          <p:cNvPr id="29704" name="Line 9"/>
          <p:cNvSpPr>
            <a:spLocks noChangeShapeType="1"/>
          </p:cNvSpPr>
          <p:nvPr/>
        </p:nvSpPr>
        <p:spPr bwMode="auto">
          <a:xfrm flipH="1">
            <a:off x="5513388" y="3690938"/>
            <a:ext cx="2365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Line 10"/>
          <p:cNvSpPr>
            <a:spLocks noChangeShapeType="1"/>
          </p:cNvSpPr>
          <p:nvPr/>
        </p:nvSpPr>
        <p:spPr bwMode="auto">
          <a:xfrm flipH="1">
            <a:off x="5581650" y="4165600"/>
            <a:ext cx="65087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Line 11"/>
          <p:cNvSpPr>
            <a:spLocks noChangeShapeType="1"/>
          </p:cNvSpPr>
          <p:nvPr/>
        </p:nvSpPr>
        <p:spPr bwMode="auto">
          <a:xfrm flipH="1">
            <a:off x="5683250" y="4437063"/>
            <a:ext cx="998538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Rectangle 12"/>
          <p:cNvSpPr>
            <a:spLocks noChangeArrowheads="1"/>
          </p:cNvSpPr>
          <p:nvPr/>
        </p:nvSpPr>
        <p:spPr bwMode="auto">
          <a:xfrm>
            <a:off x="7010400" y="5410200"/>
            <a:ext cx="339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Helvetica" charset="0"/>
              </a:rPr>
              <a:t>Z</a:t>
            </a:r>
          </a:p>
        </p:txBody>
      </p:sp>
      <p:sp>
        <p:nvSpPr>
          <p:cNvPr id="29708" name="Rectangle 13"/>
          <p:cNvSpPr>
            <a:spLocks noChangeArrowheads="1"/>
          </p:cNvSpPr>
          <p:nvPr/>
        </p:nvSpPr>
        <p:spPr bwMode="auto">
          <a:xfrm>
            <a:off x="3714750" y="3767138"/>
            <a:ext cx="1128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Helvetica" charset="0"/>
              </a:rPr>
              <a:t>Intensity</a:t>
            </a:r>
          </a:p>
        </p:txBody>
      </p:sp>
      <p:sp>
        <p:nvSpPr>
          <p:cNvPr id="29709" name="Arc 14"/>
          <p:cNvSpPr>
            <a:spLocks/>
          </p:cNvSpPr>
          <p:nvPr/>
        </p:nvSpPr>
        <p:spPr bwMode="auto">
          <a:xfrm>
            <a:off x="2114550" y="4040188"/>
            <a:ext cx="819150" cy="533400"/>
          </a:xfrm>
          <a:custGeom>
            <a:avLst/>
            <a:gdLst>
              <a:gd name="T0" fmla="*/ 819150 w 35714"/>
              <a:gd name="T1" fmla="*/ 302211 h 21600"/>
              <a:gd name="T2" fmla="*/ 0 w 35714"/>
              <a:gd name="T3" fmla="*/ 297914 h 21600"/>
              <a:gd name="T4" fmla="*/ 410928 w 35714"/>
              <a:gd name="T5" fmla="*/ 0 h 21600"/>
              <a:gd name="T6" fmla="*/ 0 60000 65536"/>
              <a:gd name="T7" fmla="*/ 0 60000 65536"/>
              <a:gd name="T8" fmla="*/ 0 60000 65536"/>
              <a:gd name="T9" fmla="*/ 0 w 35714"/>
              <a:gd name="T10" fmla="*/ 0 h 21600"/>
              <a:gd name="T11" fmla="*/ 35714 w 3571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714" h="21600" fill="none" extrusionOk="0">
                <a:moveTo>
                  <a:pt x="35714" y="12238"/>
                </a:moveTo>
                <a:cubicBezTo>
                  <a:pt x="31684" y="18098"/>
                  <a:pt x="25028" y="21599"/>
                  <a:pt x="17916" y="21600"/>
                </a:cubicBezTo>
                <a:cubicBezTo>
                  <a:pt x="10729" y="21600"/>
                  <a:pt x="4013" y="18025"/>
                  <a:pt x="-1" y="12064"/>
                </a:cubicBezTo>
              </a:path>
              <a:path w="35714" h="21600" stroke="0" extrusionOk="0">
                <a:moveTo>
                  <a:pt x="35714" y="12238"/>
                </a:moveTo>
                <a:cubicBezTo>
                  <a:pt x="31684" y="18098"/>
                  <a:pt x="25028" y="21599"/>
                  <a:pt x="17916" y="21600"/>
                </a:cubicBezTo>
                <a:cubicBezTo>
                  <a:pt x="10729" y="21600"/>
                  <a:pt x="4013" y="18025"/>
                  <a:pt x="-1" y="12064"/>
                </a:cubicBezTo>
                <a:lnTo>
                  <a:pt x="17916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Rectangle 15"/>
          <p:cNvSpPr>
            <a:spLocks noChangeArrowheads="1"/>
          </p:cNvSpPr>
          <p:nvPr/>
        </p:nvSpPr>
        <p:spPr bwMode="auto">
          <a:xfrm>
            <a:off x="2103438" y="4038600"/>
            <a:ext cx="9144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Rectangle 16"/>
          <p:cNvSpPr>
            <a:spLocks noChangeArrowheads="1"/>
          </p:cNvSpPr>
          <p:nvPr/>
        </p:nvSpPr>
        <p:spPr bwMode="auto">
          <a:xfrm>
            <a:off x="1722438" y="3886200"/>
            <a:ext cx="1600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Freeform 17"/>
          <p:cNvSpPr>
            <a:spLocks/>
          </p:cNvSpPr>
          <p:nvPr/>
        </p:nvSpPr>
        <p:spPr bwMode="auto">
          <a:xfrm>
            <a:off x="1951038" y="4114800"/>
            <a:ext cx="1143000" cy="76200"/>
          </a:xfrm>
          <a:custGeom>
            <a:avLst/>
            <a:gdLst>
              <a:gd name="T0" fmla="*/ 0 w 768"/>
              <a:gd name="T1" fmla="*/ 0 h 144"/>
              <a:gd name="T2" fmla="*/ 768 w 768"/>
              <a:gd name="T3" fmla="*/ 0 h 144"/>
              <a:gd name="T4" fmla="*/ 768 w 768"/>
              <a:gd name="T5" fmla="*/ 144 h 144"/>
              <a:gd name="T6" fmla="*/ 0 w 768"/>
              <a:gd name="T7" fmla="*/ 144 h 144"/>
              <a:gd name="T8" fmla="*/ 0 w 768"/>
              <a:gd name="T9" fmla="*/ 0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44"/>
              <a:gd name="T17" fmla="*/ 768 w 76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44">
                <a:moveTo>
                  <a:pt x="0" y="0"/>
                </a:moveTo>
                <a:cubicBezTo>
                  <a:pt x="384" y="0"/>
                  <a:pt x="768" y="0"/>
                  <a:pt x="768" y="0"/>
                </a:cubicBezTo>
                <a:cubicBezTo>
                  <a:pt x="741" y="37"/>
                  <a:pt x="736" y="96"/>
                  <a:pt x="768" y="144"/>
                </a:cubicBezTo>
                <a:cubicBezTo>
                  <a:pt x="768" y="144"/>
                  <a:pt x="384" y="144"/>
                  <a:pt x="0" y="144"/>
                </a:cubicBezTo>
                <a:cubicBezTo>
                  <a:pt x="21" y="107"/>
                  <a:pt x="27" y="64"/>
                  <a:pt x="0" y="0"/>
                </a:cubicBezTo>
                <a:close/>
              </a:path>
            </a:pathLst>
          </a:custGeom>
          <a:solidFill>
            <a:srgbClr val="E2F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Freeform 18"/>
          <p:cNvSpPr>
            <a:spLocks/>
          </p:cNvSpPr>
          <p:nvPr/>
        </p:nvSpPr>
        <p:spPr bwMode="auto">
          <a:xfrm>
            <a:off x="2103438" y="4267200"/>
            <a:ext cx="838200" cy="76200"/>
          </a:xfrm>
          <a:custGeom>
            <a:avLst/>
            <a:gdLst>
              <a:gd name="T0" fmla="*/ 0 w 768"/>
              <a:gd name="T1" fmla="*/ 0 h 144"/>
              <a:gd name="T2" fmla="*/ 768 w 768"/>
              <a:gd name="T3" fmla="*/ 0 h 144"/>
              <a:gd name="T4" fmla="*/ 768 w 768"/>
              <a:gd name="T5" fmla="*/ 144 h 144"/>
              <a:gd name="T6" fmla="*/ 0 w 768"/>
              <a:gd name="T7" fmla="*/ 144 h 144"/>
              <a:gd name="T8" fmla="*/ 0 w 768"/>
              <a:gd name="T9" fmla="*/ 0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44"/>
              <a:gd name="T17" fmla="*/ 768 w 76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44">
                <a:moveTo>
                  <a:pt x="0" y="0"/>
                </a:moveTo>
                <a:cubicBezTo>
                  <a:pt x="384" y="0"/>
                  <a:pt x="768" y="0"/>
                  <a:pt x="768" y="0"/>
                </a:cubicBezTo>
                <a:cubicBezTo>
                  <a:pt x="741" y="37"/>
                  <a:pt x="736" y="96"/>
                  <a:pt x="768" y="144"/>
                </a:cubicBezTo>
                <a:cubicBezTo>
                  <a:pt x="768" y="144"/>
                  <a:pt x="384" y="144"/>
                  <a:pt x="0" y="144"/>
                </a:cubicBezTo>
                <a:cubicBezTo>
                  <a:pt x="21" y="107"/>
                  <a:pt x="27" y="64"/>
                  <a:pt x="0" y="0"/>
                </a:cubicBez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Freeform 19"/>
          <p:cNvSpPr>
            <a:spLocks/>
          </p:cNvSpPr>
          <p:nvPr/>
        </p:nvSpPr>
        <p:spPr bwMode="auto">
          <a:xfrm>
            <a:off x="2111375" y="4149725"/>
            <a:ext cx="296863" cy="42863"/>
          </a:xfrm>
          <a:custGeom>
            <a:avLst/>
            <a:gdLst>
              <a:gd name="T0" fmla="*/ 0 w 336"/>
              <a:gd name="T1" fmla="*/ 37 h 37"/>
              <a:gd name="T2" fmla="*/ 336 w 336"/>
              <a:gd name="T3" fmla="*/ 37 h 37"/>
              <a:gd name="T4" fmla="*/ 168 w 336"/>
              <a:gd name="T5" fmla="*/ 0 h 37"/>
              <a:gd name="T6" fmla="*/ 0 w 336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37"/>
              <a:gd name="T14" fmla="*/ 336 w 336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37">
                <a:moveTo>
                  <a:pt x="0" y="37"/>
                </a:moveTo>
                <a:cubicBezTo>
                  <a:pt x="168" y="37"/>
                  <a:pt x="336" y="37"/>
                  <a:pt x="336" y="37"/>
                </a:cubicBezTo>
                <a:cubicBezTo>
                  <a:pt x="219" y="21"/>
                  <a:pt x="208" y="0"/>
                  <a:pt x="168" y="0"/>
                </a:cubicBezTo>
                <a:cubicBezTo>
                  <a:pt x="128" y="0"/>
                  <a:pt x="109" y="21"/>
                  <a:pt x="0" y="37"/>
                </a:cubicBezTo>
                <a:close/>
              </a:path>
            </a:pathLst>
          </a:custGeom>
          <a:solidFill>
            <a:srgbClr val="C7BBE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5" name="Freeform 20"/>
          <p:cNvSpPr>
            <a:spLocks/>
          </p:cNvSpPr>
          <p:nvPr/>
        </p:nvSpPr>
        <p:spPr bwMode="auto">
          <a:xfrm>
            <a:off x="2481263" y="4146550"/>
            <a:ext cx="296862" cy="42863"/>
          </a:xfrm>
          <a:custGeom>
            <a:avLst/>
            <a:gdLst>
              <a:gd name="T0" fmla="*/ 0 w 336"/>
              <a:gd name="T1" fmla="*/ 37 h 37"/>
              <a:gd name="T2" fmla="*/ 336 w 336"/>
              <a:gd name="T3" fmla="*/ 37 h 37"/>
              <a:gd name="T4" fmla="*/ 168 w 336"/>
              <a:gd name="T5" fmla="*/ 0 h 37"/>
              <a:gd name="T6" fmla="*/ 0 w 336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37"/>
              <a:gd name="T14" fmla="*/ 336 w 336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37">
                <a:moveTo>
                  <a:pt x="0" y="37"/>
                </a:moveTo>
                <a:cubicBezTo>
                  <a:pt x="168" y="37"/>
                  <a:pt x="336" y="37"/>
                  <a:pt x="336" y="37"/>
                </a:cubicBezTo>
                <a:cubicBezTo>
                  <a:pt x="219" y="21"/>
                  <a:pt x="208" y="0"/>
                  <a:pt x="168" y="0"/>
                </a:cubicBezTo>
                <a:cubicBezTo>
                  <a:pt x="128" y="0"/>
                  <a:pt x="109" y="21"/>
                  <a:pt x="0" y="37"/>
                </a:cubicBezTo>
                <a:close/>
              </a:path>
            </a:pathLst>
          </a:custGeom>
          <a:solidFill>
            <a:srgbClr val="C7BBE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6" name="Freeform 21"/>
          <p:cNvSpPr>
            <a:spLocks/>
          </p:cNvSpPr>
          <p:nvPr/>
        </p:nvSpPr>
        <p:spPr bwMode="auto">
          <a:xfrm>
            <a:off x="2179638" y="4262438"/>
            <a:ext cx="685800" cy="1376362"/>
          </a:xfrm>
          <a:custGeom>
            <a:avLst/>
            <a:gdLst>
              <a:gd name="T0" fmla="*/ 432 w 432"/>
              <a:gd name="T1" fmla="*/ 867 h 867"/>
              <a:gd name="T2" fmla="*/ 432 w 432"/>
              <a:gd name="T3" fmla="*/ 99 h 867"/>
              <a:gd name="T4" fmla="*/ 211 w 432"/>
              <a:gd name="T5" fmla="*/ 0 h 867"/>
              <a:gd name="T6" fmla="*/ 0 w 432"/>
              <a:gd name="T7" fmla="*/ 99 h 867"/>
              <a:gd name="T8" fmla="*/ 0 w 432"/>
              <a:gd name="T9" fmla="*/ 867 h 8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2"/>
              <a:gd name="T16" fmla="*/ 0 h 867"/>
              <a:gd name="T17" fmla="*/ 432 w 432"/>
              <a:gd name="T18" fmla="*/ 867 h 86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2" h="867">
                <a:moveTo>
                  <a:pt x="432" y="867"/>
                </a:moveTo>
                <a:lnTo>
                  <a:pt x="432" y="99"/>
                </a:lnTo>
                <a:lnTo>
                  <a:pt x="211" y="0"/>
                </a:lnTo>
                <a:lnTo>
                  <a:pt x="0" y="99"/>
                </a:lnTo>
                <a:lnTo>
                  <a:pt x="0" y="867"/>
                </a:lnTo>
              </a:path>
            </a:pathLst>
          </a:custGeom>
          <a:noFill/>
          <a:ln w="19050">
            <a:solidFill>
              <a:srgbClr val="FF2226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7" name="Rectangle 22"/>
          <p:cNvSpPr>
            <a:spLocks noChangeArrowheads="1"/>
          </p:cNvSpPr>
          <p:nvPr/>
        </p:nvSpPr>
        <p:spPr bwMode="auto">
          <a:xfrm>
            <a:off x="1874838" y="4191000"/>
            <a:ext cx="12954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8" name="Freeform 23"/>
          <p:cNvSpPr>
            <a:spLocks/>
          </p:cNvSpPr>
          <p:nvPr/>
        </p:nvSpPr>
        <p:spPr bwMode="auto">
          <a:xfrm>
            <a:off x="1874838" y="4343400"/>
            <a:ext cx="1295400" cy="1066800"/>
          </a:xfrm>
          <a:custGeom>
            <a:avLst/>
            <a:gdLst>
              <a:gd name="T0" fmla="*/ 0 w 816"/>
              <a:gd name="T1" fmla="*/ 672 h 672"/>
              <a:gd name="T2" fmla="*/ 0 w 816"/>
              <a:gd name="T3" fmla="*/ 144 h 672"/>
              <a:gd name="T4" fmla="*/ 144 w 816"/>
              <a:gd name="T5" fmla="*/ 0 h 672"/>
              <a:gd name="T6" fmla="*/ 672 w 816"/>
              <a:gd name="T7" fmla="*/ 0 h 672"/>
              <a:gd name="T8" fmla="*/ 812 w 816"/>
              <a:gd name="T9" fmla="*/ 129 h 672"/>
              <a:gd name="T10" fmla="*/ 816 w 816"/>
              <a:gd name="T11" fmla="*/ 672 h 672"/>
              <a:gd name="T12" fmla="*/ 0 w 816"/>
              <a:gd name="T13" fmla="*/ 672 h 6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16"/>
              <a:gd name="T22" fmla="*/ 0 h 672"/>
              <a:gd name="T23" fmla="*/ 816 w 816"/>
              <a:gd name="T24" fmla="*/ 672 h 6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16" h="672">
                <a:moveTo>
                  <a:pt x="0" y="672"/>
                </a:moveTo>
                <a:lnTo>
                  <a:pt x="0" y="144"/>
                </a:lnTo>
                <a:lnTo>
                  <a:pt x="144" y="0"/>
                </a:lnTo>
                <a:lnTo>
                  <a:pt x="672" y="0"/>
                </a:lnTo>
                <a:lnTo>
                  <a:pt x="812" y="129"/>
                </a:lnTo>
                <a:lnTo>
                  <a:pt x="816" y="672"/>
                </a:lnTo>
                <a:lnTo>
                  <a:pt x="0" y="67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9" name="Rectangle 24"/>
          <p:cNvSpPr>
            <a:spLocks noChangeArrowheads="1"/>
          </p:cNvSpPr>
          <p:nvPr/>
        </p:nvSpPr>
        <p:spPr bwMode="auto">
          <a:xfrm>
            <a:off x="1447800" y="2286000"/>
            <a:ext cx="210661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800">
                <a:solidFill>
                  <a:schemeClr val="accent2"/>
                </a:solidFill>
                <a:latin typeface="Chalkboard" charset="0"/>
              </a:rPr>
              <a:t>Illuminate through the</a:t>
            </a:r>
          </a:p>
          <a:p>
            <a:pPr algn="ctr" eaLnBrk="0" hangingPunct="0"/>
            <a:r>
              <a:rPr lang="en-US" sz="2800">
                <a:solidFill>
                  <a:schemeClr val="accent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9720" name="Rectangle 25"/>
          <p:cNvSpPr>
            <a:spLocks noChangeArrowheads="1"/>
          </p:cNvSpPr>
          <p:nvPr/>
        </p:nvSpPr>
        <p:spPr bwMode="auto">
          <a:xfrm>
            <a:off x="274638" y="3886200"/>
            <a:ext cx="1339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Sample on</a:t>
            </a:r>
          </a:p>
          <a:p>
            <a:pPr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cover glass</a:t>
            </a:r>
          </a:p>
        </p:txBody>
      </p:sp>
      <p:sp>
        <p:nvSpPr>
          <p:cNvPr id="29721" name="Text Box 26"/>
          <p:cNvSpPr txBox="1">
            <a:spLocks noChangeArrowheads="1"/>
          </p:cNvSpPr>
          <p:nvPr/>
        </p:nvSpPr>
        <p:spPr bwMode="auto">
          <a:xfrm>
            <a:off x="752475" y="1219200"/>
            <a:ext cx="769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/>
              <a:t>Thinnest optical sections:</a:t>
            </a:r>
            <a:br>
              <a:rPr lang="en-US" sz="2400" dirty="0" smtClean="0"/>
            </a:br>
            <a:r>
              <a:rPr lang="en-US" sz="2400" dirty="0" smtClean="0"/>
              <a:t>Images ~100nm </a:t>
            </a:r>
            <a:r>
              <a:rPr lang="en-US" sz="2400" dirty="0"/>
              <a:t>section adjacent to </a:t>
            </a:r>
            <a:r>
              <a:rPr lang="en-US" sz="2400" dirty="0" err="1"/>
              <a:t>coverslip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Epifluorescence vs. TIRF</a:t>
            </a:r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3" cstate="print"/>
          <a:srcRect b="53053"/>
          <a:stretch>
            <a:fillRect/>
          </a:stretch>
        </p:blipFill>
        <p:spPr bwMode="auto">
          <a:xfrm>
            <a:off x="3175" y="1905000"/>
            <a:ext cx="91408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152400" y="6324600"/>
            <a:ext cx="876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Jaiswal et al 2002; cells loaded with FITC-dextran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Which imaging technique should I use?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914400" y="1782763"/>
            <a:ext cx="0" cy="4481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 rot="5400000">
            <a:off x="-474662" y="3903662"/>
            <a:ext cx="226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Sample Thickness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2454275" y="2562225"/>
            <a:ext cx="3268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Wide-field (+</a:t>
            </a:r>
            <a:r>
              <a:rPr lang="en-US" sz="2000" dirty="0" err="1"/>
              <a:t>deconvolution</a:t>
            </a:r>
            <a:r>
              <a:rPr lang="en-US" sz="2000" dirty="0"/>
              <a:t>)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2454275" y="5030788"/>
            <a:ext cx="2924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Point scanning Confocal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2454275" y="5854700"/>
            <a:ext cx="2201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2-photon confocal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2454275" y="1739900"/>
            <a:ext cx="4075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TIRF (for samples at the </a:t>
            </a:r>
            <a:r>
              <a:rPr lang="en-US" sz="2000" dirty="0" err="1"/>
              <a:t>coverslip</a:t>
            </a:r>
            <a:r>
              <a:rPr lang="en-US" sz="2000" dirty="0"/>
              <a:t>)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2454275" y="3317875"/>
            <a:ext cx="2813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Spinning Disk Confocal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2454275" y="4141788"/>
            <a:ext cx="2782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Line-scanning confocal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1019175" y="1693863"/>
            <a:ext cx="9001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1-5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</a:t>
            </a: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1004888" y="2879725"/>
            <a:ext cx="10271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1-20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</a:t>
            </a: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1004888" y="4160838"/>
            <a:ext cx="12811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10-100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</a:t>
            </a: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1054100" y="5075238"/>
            <a:ext cx="957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&gt;20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</a:t>
            </a: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1054100" y="5897563"/>
            <a:ext cx="957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&gt;50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</a:t>
            </a:r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V="1">
            <a:off x="7589838" y="1782763"/>
            <a:ext cx="0" cy="457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1761" name="Text Box 17"/>
          <p:cNvSpPr txBox="1">
            <a:spLocks noChangeArrowheads="1"/>
          </p:cNvSpPr>
          <p:nvPr/>
        </p:nvSpPr>
        <p:spPr bwMode="auto">
          <a:xfrm rot="-5400000">
            <a:off x="7214394" y="3804444"/>
            <a:ext cx="1328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smtClean="0"/>
              <a:t>Sensitivity</a:t>
            </a:r>
            <a:endParaRPr lang="en-US" sz="2000" dirty="0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6765925" y="1782763"/>
            <a:ext cx="0" cy="2925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6765925" y="4983163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 rot="5400000">
            <a:off x="6625432" y="2929731"/>
            <a:ext cx="677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Fast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 rot="5400000">
            <a:off x="6596063" y="5427662"/>
            <a:ext cx="73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Microscope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rgbClr val="FF0000"/>
                </a:solidFill>
              </a:rPr>
              <a:t>Epifluorescence</a:t>
            </a:r>
            <a:r>
              <a:rPr lang="en-US" dirty="0" smtClean="0"/>
              <a:t> – routine work, low magnification, or thin samples where you don’t need high-resolution 3D reconstruction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TIRF</a:t>
            </a:r>
            <a:r>
              <a:rPr lang="en-US" dirty="0" smtClean="0"/>
              <a:t> – samples at the membrane or otherwise at the </a:t>
            </a:r>
            <a:r>
              <a:rPr lang="en-US" dirty="0" err="1" smtClean="0"/>
              <a:t>coverslip</a:t>
            </a:r>
            <a:r>
              <a:rPr lang="en-US" dirty="0" smtClean="0"/>
              <a:t> surface; very high signal-to-noise; single molecule imaging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Spinning Disk </a:t>
            </a:r>
            <a:r>
              <a:rPr lang="en-US" dirty="0" err="1" smtClean="0">
                <a:solidFill>
                  <a:srgbClr val="FF0000"/>
                </a:solidFill>
              </a:rPr>
              <a:t>Confocal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Live tissue culture cells, yeast, etc, or thin (&lt;30 </a:t>
            </a:r>
            <a:r>
              <a:rPr lang="en-US" dirty="0" smtClean="0">
                <a:latin typeface="Symbol" pitchFamily="18" charset="2"/>
              </a:rPr>
              <a:t>m</a:t>
            </a:r>
            <a:r>
              <a:rPr lang="en-US" dirty="0" smtClean="0"/>
              <a:t>m) tissue sections when you need 3D reconstructions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Laser-Scanning </a:t>
            </a:r>
            <a:r>
              <a:rPr lang="en-US" dirty="0" err="1" smtClean="0">
                <a:solidFill>
                  <a:srgbClr val="FF0000"/>
                </a:solidFill>
              </a:rPr>
              <a:t>Confocal</a:t>
            </a:r>
            <a:r>
              <a:rPr lang="en-US" dirty="0" smtClean="0"/>
              <a:t> – Thick tissues or specimens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Brightfield</a:t>
            </a:r>
            <a:r>
              <a:rPr lang="en-US" dirty="0" smtClean="0"/>
              <a:t> Contrasting Techniques</a:t>
            </a:r>
            <a:endParaRPr lang="en-US" dirty="0"/>
          </a:p>
        </p:txBody>
      </p:sp>
      <p:pic>
        <p:nvPicPr>
          <p:cNvPr id="4" name="Picture 3" descr="se1231383002.jpeg"/>
          <p:cNvPicPr>
            <a:picLocks noChangeAspect="1"/>
          </p:cNvPicPr>
          <p:nvPr/>
        </p:nvPicPr>
        <p:blipFill>
          <a:blip r:embed="rId3" cstate="print"/>
          <a:srcRect r="66952" b="49831"/>
          <a:stretch>
            <a:fillRect/>
          </a:stretch>
        </p:blipFill>
        <p:spPr>
          <a:xfrm>
            <a:off x="1143000" y="2209800"/>
            <a:ext cx="2209800" cy="2819400"/>
          </a:xfrm>
          <a:prstGeom prst="rect">
            <a:avLst/>
          </a:prstGeom>
        </p:spPr>
      </p:pic>
      <p:pic>
        <p:nvPicPr>
          <p:cNvPr id="6" name="Picture 5" descr="se1231383002.jpeg"/>
          <p:cNvPicPr>
            <a:picLocks noChangeAspect="1"/>
          </p:cNvPicPr>
          <p:nvPr/>
        </p:nvPicPr>
        <p:blipFill>
          <a:blip r:embed="rId3" cstate="print"/>
          <a:srcRect l="68091" b="49831"/>
          <a:stretch>
            <a:fillRect/>
          </a:stretch>
        </p:blipFill>
        <p:spPr>
          <a:xfrm>
            <a:off x="3514725" y="2209800"/>
            <a:ext cx="2133600" cy="2819400"/>
          </a:xfrm>
          <a:prstGeom prst="rect">
            <a:avLst/>
          </a:prstGeom>
        </p:spPr>
      </p:pic>
      <p:pic>
        <p:nvPicPr>
          <p:cNvPr id="7" name="Picture 6" descr="se1231383002.jpeg"/>
          <p:cNvPicPr>
            <a:picLocks noChangeAspect="1"/>
          </p:cNvPicPr>
          <p:nvPr/>
        </p:nvPicPr>
        <p:blipFill>
          <a:blip r:embed="rId3" cstate="print"/>
          <a:srcRect l="-142" t="50000" r="67094"/>
          <a:stretch>
            <a:fillRect/>
          </a:stretch>
        </p:blipFill>
        <p:spPr>
          <a:xfrm>
            <a:off x="5802322" y="2209800"/>
            <a:ext cx="2209800" cy="2809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4898" y="5067300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Brightfield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267978" y="506730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DIC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931635" y="50673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Phase Contrast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0" y="648866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Reider</a:t>
            </a:r>
            <a:r>
              <a:rPr lang="en-US" dirty="0" smtClean="0"/>
              <a:t> and </a:t>
            </a:r>
            <a:r>
              <a:rPr lang="en-US" dirty="0" err="1" smtClean="0"/>
              <a:t>Khodjakov</a:t>
            </a:r>
            <a:r>
              <a:rPr lang="en-US" dirty="0" smtClean="0"/>
              <a:t> </a:t>
            </a:r>
            <a:r>
              <a:rPr lang="en-US" i="1" dirty="0" smtClean="0"/>
              <a:t>Science</a:t>
            </a:r>
            <a:r>
              <a:rPr lang="en-US" dirty="0" smtClean="0"/>
              <a:t> </a:t>
            </a:r>
            <a:r>
              <a:rPr lang="en-US" b="1" dirty="0" smtClean="0"/>
              <a:t>300</a:t>
            </a:r>
            <a:r>
              <a:rPr lang="en-US" dirty="0" smtClean="0"/>
              <a:t>: 91-96 (2003)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Standard microscope capabilities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800600"/>
          </a:xfrm>
        </p:spPr>
        <p:txBody>
          <a:bodyPr/>
          <a:lstStyle/>
          <a:p>
            <a:pPr eaLnBrk="1" hangingPunct="1"/>
            <a:r>
              <a:rPr lang="en-US" dirty="0" smtClean="0"/>
              <a:t>Resolution: ~200nm in X and Y, 700 nm in Z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Sensitivity: &lt;100 photons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Linear detection – quantification is possible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Video rate acquisition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4-5 color imaging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Like all rules, these were made to be broken, but only if you have fancy equipment!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Brightfield</a:t>
            </a:r>
            <a:r>
              <a:rPr lang="en-US" dirty="0" smtClean="0"/>
              <a:t> Contrasting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DIC and Phase Contrast can be acquired with fluorescence, but may interfere</a:t>
            </a:r>
          </a:p>
          <a:p>
            <a:endParaRPr lang="en-US" dirty="0" smtClean="0"/>
          </a:p>
          <a:p>
            <a:r>
              <a:rPr lang="en-US" dirty="0" smtClean="0"/>
              <a:t>Phase Contrast: lose ~5% of fluorescence emission, possibility of increased background due to scatter</a:t>
            </a:r>
          </a:p>
          <a:p>
            <a:endParaRPr lang="en-US" dirty="0" smtClean="0"/>
          </a:p>
          <a:p>
            <a:r>
              <a:rPr lang="en-US" dirty="0" smtClean="0"/>
              <a:t>DIC: prisms result in splitting of emission light, causing a reduction in resolution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Slides: http://nic.ucsf.edu/edu.html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465388" y="1098550"/>
            <a:ext cx="4356100" cy="4267200"/>
            <a:chOff x="1490" y="575"/>
            <a:chExt cx="2744" cy="2688"/>
          </a:xfrm>
        </p:grpSpPr>
        <p:pic>
          <p:nvPicPr>
            <p:cNvPr id="32781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90" y="642"/>
              <a:ext cx="2744" cy="2523"/>
            </a:xfrm>
            <a:prstGeom prst="rect">
              <a:avLst/>
            </a:prstGeom>
            <a:noFill/>
          </p:spPr>
        </p:pic>
        <p:sp>
          <p:nvSpPr>
            <p:cNvPr id="32782" name="Rectangle 14"/>
            <p:cNvSpPr>
              <a:spLocks noChangeArrowheads="1"/>
            </p:cNvSpPr>
            <p:nvPr/>
          </p:nvSpPr>
          <p:spPr bwMode="auto">
            <a:xfrm>
              <a:off x="2522" y="2991"/>
              <a:ext cx="74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3" name="Rectangle 15"/>
            <p:cNvSpPr>
              <a:spLocks noChangeArrowheads="1"/>
            </p:cNvSpPr>
            <p:nvPr/>
          </p:nvSpPr>
          <p:spPr bwMode="auto">
            <a:xfrm>
              <a:off x="1770" y="575"/>
              <a:ext cx="217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/>
          <a:lstStyle/>
          <a:p>
            <a:r>
              <a:rPr lang="en-US" sz="2400" b="0"/>
              <a:t>By far the most important part:</a:t>
            </a:r>
            <a:r>
              <a:rPr lang="en-US" b="0"/>
              <a:t/>
            </a:r>
            <a:br>
              <a:rPr lang="en-US" b="0"/>
            </a:br>
            <a:r>
              <a:rPr lang="en-US" sz="3600" i="1"/>
              <a:t>the Objective Lens</a:t>
            </a:r>
            <a:endParaRPr lang="en-US" b="0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1912066" y="5464314"/>
            <a:ext cx="547933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Chalkboard" charset="0"/>
              </a:rPr>
              <a:t>Obviously, we care about the magnification. What other parameters are important?</a:t>
            </a:r>
            <a:endParaRPr lang="en-US" sz="2000" dirty="0">
              <a:solidFill>
                <a:schemeClr val="tx2"/>
              </a:solidFill>
              <a:latin typeface="Chalkboar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Distance</a:t>
            </a:r>
          </a:p>
        </p:txBody>
      </p:sp>
      <p:pic>
        <p:nvPicPr>
          <p:cNvPr id="172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362200"/>
            <a:ext cx="3913188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5105400" y="2133600"/>
            <a:ext cx="38100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In general, high NA lenses have short working distances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However, extra-long working distance objectives do exist</a:t>
            </a:r>
          </a:p>
        </p:txBody>
      </p:sp>
      <p:sp>
        <p:nvSpPr>
          <p:cNvPr id="172037" name="Text Box 5"/>
          <p:cNvSpPr txBox="1">
            <a:spLocks noChangeArrowheads="1"/>
          </p:cNvSpPr>
          <p:nvPr/>
        </p:nvSpPr>
        <p:spPr bwMode="auto">
          <a:xfrm>
            <a:off x="5105400" y="5029200"/>
            <a:ext cx="388620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Some examples: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10x/0.3	  WD = 15.2mm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20x/0.75	  WD = 1.0mm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100x/1.4	  WD = 0.13mm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0"/>
            <a:ext cx="7772400" cy="584200"/>
          </a:xfrm>
        </p:spPr>
        <p:txBody>
          <a:bodyPr/>
          <a:lstStyle/>
          <a:p>
            <a:r>
              <a:rPr lang="en-US"/>
              <a:t>Numerical Aperture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5416550" y="1003300"/>
            <a:ext cx="1116013" cy="957263"/>
            <a:chOff x="1679" y="835"/>
            <a:chExt cx="650" cy="558"/>
          </a:xfrm>
        </p:grpSpPr>
        <p:grpSp>
          <p:nvGrpSpPr>
            <p:cNvPr id="3" name="Group 24"/>
            <p:cNvGrpSpPr>
              <a:grpSpLocks/>
            </p:cNvGrpSpPr>
            <p:nvPr/>
          </p:nvGrpSpPr>
          <p:grpSpPr bwMode="auto">
            <a:xfrm>
              <a:off x="1721" y="1239"/>
              <a:ext cx="569" cy="91"/>
              <a:chOff x="354" y="1649"/>
              <a:chExt cx="780" cy="1929"/>
            </a:xfrm>
          </p:grpSpPr>
          <p:sp>
            <p:nvSpPr>
              <p:cNvPr id="75796" name="Freeform 20"/>
              <p:cNvSpPr>
                <a:spLocks/>
              </p:cNvSpPr>
              <p:nvPr/>
            </p:nvSpPr>
            <p:spPr bwMode="auto">
              <a:xfrm>
                <a:off x="742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Freeform 21"/>
              <p:cNvSpPr>
                <a:spLocks/>
              </p:cNvSpPr>
              <p:nvPr/>
            </p:nvSpPr>
            <p:spPr bwMode="auto">
              <a:xfrm flipH="1">
                <a:off x="354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98" name="Arc 22"/>
            <p:cNvSpPr>
              <a:spLocks/>
            </p:cNvSpPr>
            <p:nvPr/>
          </p:nvSpPr>
          <p:spPr bwMode="auto">
            <a:xfrm>
              <a:off x="2011" y="1271"/>
              <a:ext cx="72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7226"/>
                <a:gd name="T1" fmla="*/ 0 h 21600"/>
                <a:gd name="T2" fmla="*/ 17226 w 17226"/>
                <a:gd name="T3" fmla="*/ 8570 h 21600"/>
                <a:gd name="T4" fmla="*/ 0 w 1722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226" h="21600" fill="none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</a:path>
                <a:path w="17226" h="21600" stroke="0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9" y="878"/>
              <a:ext cx="65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9" name="Line 23"/>
            <p:cNvSpPr>
              <a:spLocks noChangeShapeType="1"/>
            </p:cNvSpPr>
            <p:nvPr/>
          </p:nvSpPr>
          <p:spPr bwMode="auto">
            <a:xfrm>
              <a:off x="2005" y="835"/>
              <a:ext cx="0" cy="5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762125" y="1019175"/>
            <a:ext cx="2025650" cy="5516563"/>
            <a:chOff x="177" y="845"/>
            <a:chExt cx="1180" cy="3214"/>
          </a:xfrm>
        </p:grpSpPr>
        <p:sp>
          <p:nvSpPr>
            <p:cNvPr id="75790" name="Freeform 14"/>
            <p:cNvSpPr>
              <a:spLocks/>
            </p:cNvSpPr>
            <p:nvPr/>
          </p:nvSpPr>
          <p:spPr bwMode="auto">
            <a:xfrm>
              <a:off x="761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2" name="Freeform 16"/>
            <p:cNvSpPr>
              <a:spLocks/>
            </p:cNvSpPr>
            <p:nvPr/>
          </p:nvSpPr>
          <p:spPr bwMode="auto">
            <a:xfrm flipH="1">
              <a:off x="203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Arc 17"/>
            <p:cNvSpPr>
              <a:spLocks/>
            </p:cNvSpPr>
            <p:nvPr/>
          </p:nvSpPr>
          <p:spPr bwMode="auto">
            <a:xfrm>
              <a:off x="758" y="3043"/>
              <a:ext cx="193" cy="96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4334"/>
                <a:gd name="T1" fmla="*/ 0 h 21600"/>
                <a:gd name="T2" fmla="*/ 4334 w 4334"/>
                <a:gd name="T3" fmla="*/ 440 h 21600"/>
                <a:gd name="T4" fmla="*/ 0 w 43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4" h="21600" fill="none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</a:path>
                <a:path w="4334" h="21600" stroke="0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" y="887"/>
              <a:ext cx="1180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4" name="Line 18"/>
            <p:cNvSpPr>
              <a:spLocks noChangeShapeType="1"/>
            </p:cNvSpPr>
            <p:nvPr/>
          </p:nvSpPr>
          <p:spPr bwMode="auto">
            <a:xfrm>
              <a:off x="764" y="845"/>
              <a:ext cx="0" cy="3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803" name="Rectangle 27"/>
          <p:cNvSpPr>
            <a:spLocks noChangeArrowheads="1"/>
          </p:cNvSpPr>
          <p:nvPr/>
        </p:nvSpPr>
        <p:spPr bwMode="auto">
          <a:xfrm>
            <a:off x="3175000" y="4583113"/>
            <a:ext cx="1474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4X / 0.20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11.5°</a:t>
            </a:r>
          </a:p>
        </p:txBody>
      </p:sp>
      <p:sp>
        <p:nvSpPr>
          <p:cNvPr id="75804" name="Rectangle 28"/>
          <p:cNvSpPr>
            <a:spLocks noChangeArrowheads="1"/>
          </p:cNvSpPr>
          <p:nvPr/>
        </p:nvSpPr>
        <p:spPr bwMode="auto">
          <a:xfrm>
            <a:off x="5173663" y="2019300"/>
            <a:ext cx="17287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100X / 0.95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71.8°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99872" y="4462462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69863" indent="-169863"/>
            <a:r>
              <a:rPr lang="en-US" sz="1800" dirty="0" smtClean="0">
                <a:latin typeface="Chalkboard" charset="0"/>
              </a:rPr>
              <a:t>where</a:t>
            </a:r>
            <a:endParaRPr lang="en-US" sz="1800" dirty="0">
              <a:solidFill>
                <a:schemeClr val="tx2"/>
              </a:solidFill>
              <a:latin typeface="Chalkboard" charset="0"/>
              <a:sym typeface="Symbol" pitchFamily="18" charset="2"/>
            </a:endParaRPr>
          </a:p>
        </p:txBody>
      </p:sp>
      <p:sp>
        <p:nvSpPr>
          <p:cNvPr id="21" name="AutoShape 41"/>
          <p:cNvSpPr>
            <a:spLocks noChangeArrowheads="1"/>
          </p:cNvSpPr>
          <p:nvPr/>
        </p:nvSpPr>
        <p:spPr bwMode="auto">
          <a:xfrm>
            <a:off x="5680868" y="3776662"/>
            <a:ext cx="2051050" cy="508000"/>
          </a:xfrm>
          <a:prstGeom prst="roundRect">
            <a:avLst>
              <a:gd name="adj" fmla="val 16667"/>
            </a:avLst>
          </a:prstGeom>
          <a:solidFill>
            <a:srgbClr val="E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69863" indent="-169863"/>
            <a:r>
              <a:rPr lang="en-US" dirty="0">
                <a:latin typeface="Helvetica Neue" charset="0"/>
              </a:rPr>
              <a:t>NA = n sin(</a:t>
            </a:r>
            <a:r>
              <a:rPr lang="en-US" dirty="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</a:t>
            </a:r>
            <a:r>
              <a:rPr lang="en-US" dirty="0">
                <a:latin typeface="Helvetica Neue" charset="0"/>
              </a:rPr>
              <a:t>)</a:t>
            </a:r>
          </a:p>
        </p:txBody>
      </p:sp>
      <p:sp>
        <p:nvSpPr>
          <p:cNvPr id="23" name="Rectangle 44"/>
          <p:cNvSpPr>
            <a:spLocks noChangeArrowheads="1"/>
          </p:cNvSpPr>
          <p:nvPr/>
        </p:nvSpPr>
        <p:spPr bwMode="auto">
          <a:xfrm>
            <a:off x="4954587" y="4937125"/>
            <a:ext cx="35036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a"/>
            </a:pPr>
            <a:r>
              <a:rPr lang="en-US" sz="2000" dirty="0">
                <a:latin typeface="Chalkboard" charset="0"/>
              </a:rPr>
              <a:t> = light gathering angle</a:t>
            </a: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halkboard" charset="0"/>
              </a:rPr>
              <a:t>n = refractive index of sample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62000"/>
          </a:xfrm>
        </p:spPr>
        <p:txBody>
          <a:bodyPr/>
          <a:lstStyle/>
          <a:p>
            <a:r>
              <a:rPr lang="en-US" dirty="0" smtClean="0"/>
              <a:t>Resolution of the Microscope</a:t>
            </a:r>
            <a:endParaRPr lang="en-US" dirty="0"/>
          </a:p>
        </p:txBody>
      </p:sp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/>
              <a:t>limited </a:t>
            </a:r>
            <a:r>
              <a:rPr lang="en-US" sz="2000" dirty="0"/>
              <a:t>by the point-spread function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" y="1447800"/>
            <a:ext cx="4572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Microscope objective collects a limited cone of light from the sample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This limits the resolution achievable by the microscope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Resolution can be measured by the blurring of a point object → the point-spread function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77038" y="6019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181600" y="4572000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 rot="5400000">
            <a:off x="7043737" y="4613275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 rot="16200000" flipV="1">
            <a:off x="7082631" y="2415381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0"/>
          <p:cNvGrpSpPr>
            <a:grpSpLocks/>
          </p:cNvGrpSpPr>
          <p:nvPr/>
        </p:nvGrpSpPr>
        <p:grpSpPr bwMode="auto">
          <a:xfrm rot="16200000">
            <a:off x="4949825" y="2989262"/>
            <a:ext cx="4508500" cy="1216025"/>
            <a:chOff x="1731" y="1502"/>
            <a:chExt cx="2840" cy="434"/>
          </a:xfrm>
        </p:grpSpPr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Freeform 16"/>
          <p:cNvSpPr>
            <a:spLocks/>
          </p:cNvSpPr>
          <p:nvPr/>
        </p:nvSpPr>
        <p:spPr bwMode="auto">
          <a:xfrm rot="16200000">
            <a:off x="6469856" y="4342606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7"/>
          <p:cNvSpPr>
            <a:spLocks/>
          </p:cNvSpPr>
          <p:nvPr/>
        </p:nvSpPr>
        <p:spPr bwMode="auto">
          <a:xfrm rot="16200000" flipV="1">
            <a:off x="7029450" y="4341812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rot="16200000">
            <a:off x="4981575" y="3592512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6867526" y="5853112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 rot="16200000">
            <a:off x="7158831" y="1216818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rc 38"/>
          <p:cNvSpPr>
            <a:spLocks/>
          </p:cNvSpPr>
          <p:nvPr/>
        </p:nvSpPr>
        <p:spPr bwMode="auto">
          <a:xfrm rot="16200000">
            <a:off x="7031831" y="5653881"/>
            <a:ext cx="195263" cy="149225"/>
          </a:xfrm>
          <a:custGeom>
            <a:avLst/>
            <a:gdLst>
              <a:gd name="G0" fmla="+- 0 0 0"/>
              <a:gd name="G1" fmla="+- 16530 0 0"/>
              <a:gd name="G2" fmla="+- 21600 0 0"/>
              <a:gd name="T0" fmla="*/ 13903 w 21600"/>
              <a:gd name="T1" fmla="*/ 0 h 16530"/>
              <a:gd name="T2" fmla="*/ 21600 w 21600"/>
              <a:gd name="T3" fmla="*/ 16530 h 16530"/>
              <a:gd name="T4" fmla="*/ 0 w 21600"/>
              <a:gd name="T5" fmla="*/ 16530 h 16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530" fill="none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</a:path>
              <a:path w="21600" h="16530" stroke="0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  <a:lnTo>
                  <a:pt x="0" y="1653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39"/>
          <p:cNvSpPr>
            <a:spLocks noChangeArrowheads="1"/>
          </p:cNvSpPr>
          <p:nvPr/>
        </p:nvSpPr>
        <p:spPr bwMode="auto">
          <a:xfrm rot="16200000">
            <a:off x="6880225" y="5340350"/>
            <a:ext cx="328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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62000"/>
          </a:xfrm>
        </p:spPr>
        <p:txBody>
          <a:bodyPr/>
          <a:lstStyle/>
          <a:p>
            <a:r>
              <a:rPr lang="en-US" dirty="0" smtClean="0"/>
              <a:t>Resolution of the Microscope</a:t>
            </a:r>
            <a:endParaRPr lang="en-US" dirty="0"/>
          </a:p>
        </p:txBody>
      </p:sp>
      <p:pic>
        <p:nvPicPr>
          <p:cNvPr id="215067" name="Picture 27"/>
          <p:cNvPicPr>
            <a:picLocks noChangeAspect="1" noChangeArrowheads="1"/>
          </p:cNvPicPr>
          <p:nvPr/>
        </p:nvPicPr>
        <p:blipFill>
          <a:blip r:embed="rId3" cstate="print"/>
          <a:srcRect l="8452" t="3429" r="3960" b="8983"/>
          <a:stretch>
            <a:fillRect/>
          </a:stretch>
        </p:blipFill>
        <p:spPr bwMode="auto">
          <a:xfrm>
            <a:off x="5562600" y="4264025"/>
            <a:ext cx="2352675" cy="2352675"/>
          </a:xfrm>
          <a:prstGeom prst="rect">
            <a:avLst/>
          </a:prstGeom>
          <a:noFill/>
        </p:spPr>
      </p:pic>
      <p:pic>
        <p:nvPicPr>
          <p:cNvPr id="215068" name="Picture 28"/>
          <p:cNvPicPr>
            <a:picLocks noChangeAspect="1" noChangeArrowheads="1"/>
          </p:cNvPicPr>
          <p:nvPr/>
        </p:nvPicPr>
        <p:blipFill>
          <a:blip r:embed="rId4" cstate="print"/>
          <a:srcRect l="8281" t="8627" r="8337" b="8685"/>
          <a:stretch>
            <a:fillRect/>
          </a:stretch>
        </p:blipFill>
        <p:spPr bwMode="auto">
          <a:xfrm>
            <a:off x="5595938" y="1465263"/>
            <a:ext cx="2286000" cy="2266950"/>
          </a:xfrm>
          <a:prstGeom prst="rect">
            <a:avLst/>
          </a:prstGeom>
          <a:noFill/>
        </p:spPr>
      </p:pic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/>
              <a:t>limited </a:t>
            </a:r>
            <a:r>
              <a:rPr lang="en-US" sz="1800" dirty="0"/>
              <a:t>by the point-spread function</a:t>
            </a:r>
          </a:p>
        </p:txBody>
      </p:sp>
      <p:sp>
        <p:nvSpPr>
          <p:cNvPr id="215079" name="Text Box 39"/>
          <p:cNvSpPr txBox="1">
            <a:spLocks noChangeArrowheads="1"/>
          </p:cNvSpPr>
          <p:nvPr/>
        </p:nvSpPr>
        <p:spPr bwMode="auto">
          <a:xfrm>
            <a:off x="8067675" y="2349500"/>
            <a:ext cx="31908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15080" name="Text Box 40"/>
          <p:cNvSpPr txBox="1">
            <a:spLocks noChangeArrowheads="1"/>
          </p:cNvSpPr>
          <p:nvPr/>
        </p:nvSpPr>
        <p:spPr bwMode="auto">
          <a:xfrm>
            <a:off x="8072438" y="5326063"/>
            <a:ext cx="3079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Z</a:t>
            </a:r>
          </a:p>
        </p:txBody>
      </p:sp>
      <p:sp>
        <p:nvSpPr>
          <p:cNvPr id="215081" name="Text Box 41"/>
          <p:cNvSpPr txBox="1">
            <a:spLocks noChangeArrowheads="1"/>
          </p:cNvSpPr>
          <p:nvPr/>
        </p:nvSpPr>
        <p:spPr bwMode="auto">
          <a:xfrm>
            <a:off x="6580188" y="3884613"/>
            <a:ext cx="3190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" y="1447800"/>
            <a:ext cx="4572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Microscope objective collects a limited cone of light from the sample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This limits the resolution achievable by the microscope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Resolution can be measured by the blurring of a point object → the point-spread function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49085"/>
          </a:xfrm>
        </p:spPr>
        <p:txBody>
          <a:bodyPr/>
          <a:lstStyle/>
          <a:p>
            <a:r>
              <a:rPr lang="en-US" dirty="0" smtClean="0"/>
              <a:t>Resolution of the Microscope</a:t>
            </a:r>
            <a:endParaRPr lang="en-US" dirty="0"/>
          </a:p>
        </p:txBody>
      </p:sp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/>
              <a:t>limited </a:t>
            </a:r>
            <a:r>
              <a:rPr lang="en-US" sz="2000" dirty="0"/>
              <a:t>by the point-spread function</a:t>
            </a:r>
          </a:p>
        </p:txBody>
      </p:sp>
      <p:graphicFrame>
        <p:nvGraphicFramePr>
          <p:cNvPr id="10" name="Group 121"/>
          <p:cNvGraphicFramePr>
            <a:graphicFrameLocks noGrp="1"/>
          </p:cNvGraphicFramePr>
          <p:nvPr>
            <p:ph idx="1"/>
          </p:nvPr>
        </p:nvGraphicFramePr>
        <p:xfrm>
          <a:off x="609600" y="2971800"/>
          <a:ext cx="7924800" cy="3076222"/>
        </p:xfrm>
        <a:graphic>
          <a:graphicData uri="http://schemas.openxmlformats.org/drawingml/2006/table">
            <a:tbl>
              <a:tblPr/>
              <a:tblGrid>
                <a:gridCol w="2641600"/>
                <a:gridCol w="2641600"/>
                <a:gridCol w="2641600"/>
              </a:tblGrid>
              <a:tr h="79022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X-Y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Z</a:t>
                      </a: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1017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16830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0.75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407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2690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0.95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321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1680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1.4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218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770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4400" y="1676400"/>
            <a:ext cx="7315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XY</a:t>
            </a:r>
            <a:r>
              <a:rPr lang="en-US" sz="2400" dirty="0" smtClean="0">
                <a:latin typeface="+mn-lt"/>
              </a:rPr>
              <a:t>, 0.61</a:t>
            </a:r>
            <a:r>
              <a:rPr lang="en-US" sz="2400" dirty="0" smtClean="0">
                <a:latin typeface="Symbol" pitchFamily="18" charset="2"/>
              </a:rPr>
              <a:t>l</a:t>
            </a:r>
            <a:r>
              <a:rPr lang="en-US" sz="2400" dirty="0" smtClean="0">
                <a:latin typeface="+mn-lt"/>
              </a:rPr>
              <a:t> / </a:t>
            </a:r>
            <a:r>
              <a:rPr lang="en-US" sz="2400" dirty="0" smtClean="0">
                <a:latin typeface="+mn-lt"/>
              </a:rPr>
              <a:t>NA</a:t>
            </a:r>
          </a:p>
          <a:p>
            <a:pPr algn="ctr"/>
            <a:r>
              <a:rPr lang="en-US" sz="2400" dirty="0" smtClean="0">
                <a:latin typeface="+mn-lt"/>
              </a:rPr>
              <a:t>Z</a:t>
            </a:r>
            <a:r>
              <a:rPr lang="en-US" sz="2400" dirty="0" smtClean="0">
                <a:latin typeface="+mn-lt"/>
              </a:rPr>
              <a:t>, </a:t>
            </a:r>
            <a:r>
              <a:rPr lang="en-US" sz="2400" dirty="0" err="1" smtClean="0">
                <a:latin typeface="Symbol" pitchFamily="18" charset="2"/>
              </a:rPr>
              <a:t>l</a:t>
            </a:r>
            <a:r>
              <a:rPr lang="en-US" sz="2400" dirty="0" err="1" smtClean="0">
                <a:latin typeface="+mn-lt"/>
              </a:rPr>
              <a:t>n</a:t>
            </a:r>
            <a:r>
              <a:rPr lang="en-US" sz="2400" dirty="0" smtClean="0">
                <a:latin typeface="+mn-lt"/>
              </a:rPr>
              <a:t> / NA</a:t>
            </a:r>
            <a:r>
              <a:rPr lang="en-US" sz="2400" baseline="30000" dirty="0" smtClean="0">
                <a:latin typeface="+mn-lt"/>
              </a:rPr>
              <a:t>2</a:t>
            </a:r>
          </a:p>
          <a:p>
            <a:pPr algn="ctr"/>
            <a:endParaRPr lang="en-US" sz="2400" baseline="30000" dirty="0" smtClean="0">
              <a:latin typeface="+mn-lt"/>
            </a:endParaRPr>
          </a:p>
          <a:p>
            <a:pPr algn="ctr"/>
            <a:endParaRPr lang="en-US" sz="2400" baseline="30000" dirty="0" smtClean="0">
              <a:latin typeface="+mn-lt"/>
            </a:endParaRPr>
          </a:p>
          <a:p>
            <a:pPr algn="ctr"/>
            <a:r>
              <a:rPr lang="en-US" sz="2400" dirty="0" smtClean="0">
                <a:latin typeface="+mn-lt"/>
              </a:rPr>
              <a:t>Resolution for some common objectives, in nm: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31614</TotalTime>
  <Words>1027</Words>
  <Application>Microsoft Office PowerPoint</Application>
  <PresentationFormat>On-screen Show (4:3)</PresentationFormat>
  <Paragraphs>285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Default Design</vt:lpstr>
      <vt:lpstr>Designing a Microscopy Experiment</vt:lpstr>
      <vt:lpstr>The Chinese-menu view of imaging</vt:lpstr>
      <vt:lpstr>Standard microscope capabilities</vt:lpstr>
      <vt:lpstr>By far the most important part: the Objective Lens</vt:lpstr>
      <vt:lpstr>Working Distance</vt:lpstr>
      <vt:lpstr>Numerical Aperture</vt:lpstr>
      <vt:lpstr>Resolution of the Microscope</vt:lpstr>
      <vt:lpstr>Resolution of the Microscope</vt:lpstr>
      <vt:lpstr>Resolution of the Microscope</vt:lpstr>
      <vt:lpstr>Light-gathering power</vt:lpstr>
      <vt:lpstr>Choosing an objective</vt:lpstr>
      <vt:lpstr>Choosing an objective</vt:lpstr>
      <vt:lpstr>NA, Z-resolution, and Z-stacks</vt:lpstr>
      <vt:lpstr>Confocal Microscopy</vt:lpstr>
      <vt:lpstr>Slide 15</vt:lpstr>
      <vt:lpstr>Slide 16</vt:lpstr>
      <vt:lpstr>What do you get?</vt:lpstr>
      <vt:lpstr>Confocal vs. Widefield</vt:lpstr>
      <vt:lpstr>Slide 19</vt:lpstr>
      <vt:lpstr>Slide 20</vt:lpstr>
      <vt:lpstr>Spinning Disk Confocal</vt:lpstr>
      <vt:lpstr>Out-of-focus rejection</vt:lpstr>
      <vt:lpstr>Relative Sensitivity</vt:lpstr>
      <vt:lpstr>Multi-photon excitation</vt:lpstr>
      <vt:lpstr>Total Internal Reflection: TIRF</vt:lpstr>
      <vt:lpstr>Epifluorescence vs. TIRF</vt:lpstr>
      <vt:lpstr>Which imaging technique should I use?</vt:lpstr>
      <vt:lpstr>Microscope choice</vt:lpstr>
      <vt:lpstr>Brightfield Contrasting Techniques</vt:lpstr>
      <vt:lpstr>Brightfield Contrasting Techniques</vt:lpstr>
      <vt:lpstr>References</vt:lpstr>
    </vt:vector>
  </TitlesOfParts>
  <Company>Nikon Instruments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Cell Structure</dc:title>
  <dc:creator>kthorn</dc:creator>
  <cp:lastModifiedBy>Kurt Thorn</cp:lastModifiedBy>
  <cp:revision>68</cp:revision>
  <dcterms:created xsi:type="dcterms:W3CDTF">2008-03-20T19:04:37Z</dcterms:created>
  <dcterms:modified xsi:type="dcterms:W3CDTF">2010-11-30T01:13:54Z</dcterms:modified>
</cp:coreProperties>
</file>